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26"/>
  </p:notesMasterIdLst>
  <p:sldIdLst>
    <p:sldId id="256" r:id="rId2"/>
    <p:sldId id="277" r:id="rId3"/>
    <p:sldId id="294" r:id="rId4"/>
    <p:sldId id="305" r:id="rId5"/>
    <p:sldId id="258" r:id="rId6"/>
    <p:sldId id="278" r:id="rId7"/>
    <p:sldId id="279" r:id="rId8"/>
    <p:sldId id="276" r:id="rId9"/>
    <p:sldId id="291" r:id="rId10"/>
    <p:sldId id="299" r:id="rId11"/>
    <p:sldId id="287" r:id="rId12"/>
    <p:sldId id="288" r:id="rId13"/>
    <p:sldId id="283" r:id="rId14"/>
    <p:sldId id="285" r:id="rId15"/>
    <p:sldId id="286" r:id="rId16"/>
    <p:sldId id="295" r:id="rId17"/>
    <p:sldId id="296" r:id="rId18"/>
    <p:sldId id="289" r:id="rId19"/>
    <p:sldId id="303" r:id="rId20"/>
    <p:sldId id="290" r:id="rId21"/>
    <p:sldId id="298" r:id="rId22"/>
    <p:sldId id="304" r:id="rId23"/>
    <p:sldId id="300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981" autoAdjust="0"/>
    <p:restoredTop sz="88330" autoAdjust="0"/>
  </p:normalViewPr>
  <p:slideViewPr>
    <p:cSldViewPr snapToGrid="0">
      <p:cViewPr>
        <p:scale>
          <a:sx n="50" d="100"/>
          <a:sy n="50" d="100"/>
        </p:scale>
        <p:origin x="1108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B3CFC-5F70-4F9E-9085-CCFFDA1542E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EA2D-1824-417F-A956-F6B81A45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am Arnon Lazerson. I’m a PhD student at the IIT, and today I’m going to talk about “</a:t>
            </a:r>
            <a:r>
              <a:rPr lang="en-US" sz="1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Simultaneous Approximation of Multiple Functions over Distributed Streams”</a:t>
            </a:r>
            <a:endParaRPr lang="en-US" baseline="0" dirty="0" smtClean="0"/>
          </a:p>
          <a:p>
            <a:r>
              <a:rPr lang="en-US" baseline="0" dirty="0" smtClean="0"/>
              <a:t>The work presented here was done in collaboration with Mickey and Assaf from the Technion and  Danny from the University of Haifa.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suggest intersecting the individual safe-zones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Sliding window 1000</a:t>
            </a:r>
          </a:p>
          <a:p>
            <a:endParaRPr lang="en-US" dirty="0" smtClean="0"/>
          </a:p>
          <a:p>
            <a:r>
              <a:rPr lang="en-US" dirty="0" smtClean="0"/>
              <a:t>The top $\ell$ PCA-Score's $t_1 \dots t_{\ell}$ can be used to construct a scree-plot~\cite{cangelosi2007component}, or find  how many dimensions must be retained to guarantee a specific percentage of the variance. </a:t>
            </a:r>
          </a:p>
          <a:p>
            <a:r>
              <a:rPr lang="en-US" dirty="0" err="1" smtClean="0"/>
              <a:t>urthermore</a:t>
            </a:r>
            <a:r>
              <a:rPr lang="en-US" dirty="0" smtClean="0"/>
              <a:t>, using $t_{</a:t>
            </a:r>
            <a:r>
              <a:rPr lang="en-US" dirty="0" err="1" smtClean="0"/>
              <a:t>i</a:t>
            </a:r>
            <a:r>
              <a:rPr lang="en-US" dirty="0" smtClean="0"/>
              <a:t>} - t_{i-1}$ the contribution of a specific eigenvalue $\</a:t>
            </a:r>
            <a:r>
              <a:rPr lang="en-US" dirty="0" err="1" smtClean="0"/>
              <a:t>lambda_i</a:t>
            </a:r>
            <a:r>
              <a:rPr lang="en-US" dirty="0" smtClean="0"/>
              <a:t>$ can be approximated. This has applications in graph theory when $A$ is a adjacency matrix or graph Laplacian~\cite{spielman2007spectral, brouwer2011spectra}.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Additive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regression fits a linear model to a set of observations, and is commonly used for prediction and analysis tasks.</a:t>
            </a:r>
          </a:p>
          <a:p>
            <a:r>
              <a:rPr lang="en-US" dirty="0" smtClean="0"/>
              <a:t>Some linear systems are very sensitive to measurement errors, meaning solutions may be inaccurate.  The condition number is a common metric to assess the stability of a linear system. Therefore, we are interested in tracking both a least squares regression model and its condition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9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condition number was allowed a relative error of 0.2 in all cases.</a:t>
            </a:r>
          </a:p>
          <a:p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shows the relative communication cost of tracking the regression model and condition number for different values of model approximation error $\epsilon$. The condition number was allowed a relative error of $0.2$ in all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CSZ method is scalable, in the sense that its advantage  over the independent method does not depend in any way on the number of nodes $k$. </a:t>
            </a:r>
          </a:p>
          <a:p>
            <a:r>
              <a:rPr lang="en-US" dirty="0" smtClean="0"/>
              <a:t>The increase in communication cost of the CSZ method is the result of the increased cost of the worst individual function.</a:t>
            </a:r>
          </a:p>
          <a:p>
            <a:endParaRPr lang="en-US" dirty="0" smtClean="0"/>
          </a:p>
          <a:p>
            <a:r>
              <a:rPr lang="en-US" dirty="0" smtClean="0"/>
              <a:t>We demonstrate this by tracking $</a:t>
            </a:r>
            <a:r>
              <a:rPr lang="en-US" dirty="0" err="1" smtClean="0"/>
              <a:t>f_csim</a:t>
            </a:r>
            <a:r>
              <a:rPr lang="en-US" dirty="0" smtClean="0"/>
              <a:t> and </a:t>
            </a:r>
            <a:r>
              <a:rPr lang="en-US" dirty="0" err="1" smtClean="0"/>
              <a:t>f_ip</a:t>
            </a:r>
            <a:r>
              <a:rPr lang="en-US" dirty="0" smtClean="0"/>
              <a:t> using the TWIT dataset with up to 1000 simulated nodes.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conclude,</a:t>
            </a:r>
            <a:r>
              <a:rPr lang="en-US" baseline="0" dirty="0" smtClean="0"/>
              <a:t> I presented a communication efficient method to track the value of multiple function over distributed streams</a:t>
            </a:r>
          </a:p>
          <a:p>
            <a:r>
              <a:rPr lang="en-US" baseline="0" dirty="0" smtClean="0"/>
              <a:t>Using GM framework and the common safe-zone</a:t>
            </a:r>
          </a:p>
          <a:p>
            <a:r>
              <a:rPr lang="en-US" baseline="0" dirty="0" smtClean="0"/>
              <a:t>Evaluation shows that we can track multiple functions with nearly the cost of the worst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What distributed stream processing is all</a:t>
            </a:r>
            <a:r>
              <a:rPr lang="en-US" sz="1200" baseline="0" dirty="0" smtClean="0"/>
              <a:t> about. It’s a combination of two traditional research areas: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aseline="0" dirty="0" smtClean="0"/>
              <a:t>Stream mining, continuous queries, space/runtime efficiency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aseline="0" dirty="0" smtClean="0"/>
              <a:t>Distributed algorithms/queries. One shot queries. Communication efficient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LOCAL conditions guarantee GLOBAL solution did not change by much.</a:t>
            </a:r>
            <a:endParaRPr lang="he-IL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Nodes = servers/sensors/cell phones</a:t>
            </a:r>
            <a:r>
              <a:rPr lang="en-US" baseline="0" dirty="0" smtClean="0"/>
              <a:t>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= scalar / vector /</a:t>
            </a:r>
            <a:r>
              <a:rPr lang="en-US" baseline="0" dirty="0" smtClean="0"/>
              <a:t> matrix / time series 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network: all-to-all network, wireless network, p2p… </a:t>
            </a:r>
            <a:r>
              <a:rPr lang="en-US" baseline="0" dirty="0" smtClean="0">
                <a:sym typeface="Wingdings" panose="05000000000000000000" pitchFamily="2" charset="2"/>
              </a:rPr>
              <a:t> not all links exist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Compute: a function over all data / monitor a query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Reduce: # of messages, size of messages,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2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work with a slightly less general</a:t>
                </a:r>
                <a:r>
                  <a:rPr lang="en-US" baseline="0" dirty="0" smtClean="0"/>
                  <a:t> model</a:t>
                </a:r>
              </a:p>
              <a:p>
                <a:r>
                  <a:rPr lang="en-US" baseline="0" dirty="0" smtClean="0"/>
                  <a:t>Nodes communicate only with the coordinator</a:t>
                </a:r>
              </a:p>
              <a:p>
                <a:r>
                  <a:rPr lang="en-US" baseline="0" dirty="0" smtClean="0"/>
                  <a:t>We look at a function over the </a:t>
                </a:r>
                <a:r>
                  <a:rPr lang="en-US" baseline="0" dirty="0" err="1" smtClean="0"/>
                  <a:t>avaerage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First </a:t>
                </a:r>
                <a:r>
                  <a:rPr lang="en-US" dirty="0" smtClean="0"/>
                  <a:t>I’ll describe</a:t>
                </a:r>
                <a:r>
                  <a:rPr lang="en-US" baseline="0" dirty="0" smtClean="0"/>
                  <a:t>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Distributed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Model we work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with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.</a:t>
                </a:r>
                <a:endParaRPr lang="en-US" baseline="0" dirty="0" smtClean="0">
                  <a:solidFill>
                    <a:schemeClr val="tx1"/>
                  </a:solidFill>
                </a:endParaRPr>
              </a:p>
              <a:p>
                <a:r>
                  <a:rPr lang="en-US" baseline="0" dirty="0" smtClean="0">
                    <a:solidFill>
                      <a:schemeClr val="tx1"/>
                    </a:solidFill>
                  </a:rPr>
                  <a:t>We have k physically distributed nodes and a designated coordinator node - G.  The nodes can only communicate with the coordinator, but not with each other.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>
                    <a:solidFill>
                      <a:schemeClr val="tx1"/>
                    </a:solidFill>
                  </a:rPr>
                  <a:t>Each node a holds a local statistics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 smtClean="0"/>
                  <a:t> that</a:t>
                </a:r>
                <a:r>
                  <a:rPr lang="en-US" sz="1200" baseline="0" dirty="0" smtClean="0"/>
                  <a:t> is </a:t>
                </a:r>
                <a:r>
                  <a:rPr lang="en-US" sz="1200" dirty="0" smtClean="0"/>
                  <a:t>continuously </a:t>
                </a:r>
                <a:r>
                  <a:rPr lang="en-US" sz="1200" baseline="0" dirty="0" smtClean="0"/>
                  <a:t>updated by a d</a:t>
                </a:r>
                <a:r>
                  <a:rPr lang="en-US" sz="1200" dirty="0" smtClean="0"/>
                  <a:t>istributed stream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0" dirty="0" smtClean="0">
                  <a:solidFill>
                    <a:schemeClr val="tx1"/>
                  </a:solidFill>
                </a:endParaRPr>
              </a:p>
              <a:p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For example stream</a:t>
                </a:r>
                <a:r>
                  <a:rPr lang="en-US" sz="1200" baseline="0" dirty="0" smtClean="0"/>
                  <a:t> may contain information about webpage requests, and the statistics vector is simply a histogram of requests per webpage.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 smtClean="0"/>
                  <a:t>We are interested </a:t>
                </a:r>
                <a:r>
                  <a:rPr lang="en-US" sz="1200" baseline="0" dirty="0" smtClean="0"/>
                  <a:t>in the </a:t>
                </a:r>
                <a:r>
                  <a:rPr lang="en-US" sz="1200" baseline="0" dirty="0" smtClean="0"/>
                  <a:t>value of a function (like max or norm) </a:t>
                </a:r>
                <a:r>
                  <a:rPr lang="en-US" sz="1200" dirty="0" smtClean="0"/>
                  <a:t>over the </a:t>
                </a:r>
                <a:r>
                  <a:rPr lang="en-US" sz="1200" b="1" dirty="0" smtClean="0"/>
                  <a:t>average</a:t>
                </a:r>
                <a:r>
                  <a:rPr lang="en-US" sz="1200" dirty="0" smtClean="0"/>
                  <a:t> of the local</a:t>
                </a:r>
                <a:r>
                  <a:rPr lang="en-US" sz="1200" baseline="0" dirty="0" smtClean="0"/>
                  <a:t> values at the nodes.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average vector is called the global</a:t>
                </a:r>
                <a:r>
                  <a:rPr lang="en-US" sz="1200" baseline="0" dirty="0" smtClean="0"/>
                  <a:t> statistics vector</a:t>
                </a:r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coordinator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smtClean="0"/>
                  <a:t>keeps track of a </a:t>
                </a:r>
                <a:r>
                  <a:rPr lang="en-US" sz="1200" b="1" dirty="0" smtClean="0"/>
                  <a:t>global condition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𝑔𝑙𝑜𝑏𝑎𝑙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𝑣𝑒𝑐𝑡𝑜𝑟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baseline="0" dirty="0" smtClean="0"/>
                  <a:t>, </a:t>
                </a:r>
                <a:r>
                  <a:rPr lang="en-US" sz="1200" b="0" baseline="0" dirty="0" smtClean="0"/>
                  <a:t>and</a:t>
                </a:r>
                <a:r>
                  <a:rPr lang="en-US" sz="1200" b="1" baseline="0" dirty="0" smtClean="0"/>
                  <a:t> </a:t>
                </a:r>
                <a:r>
                  <a:rPr lang="en-US" sz="1200" dirty="0" smtClean="0"/>
                  <a:t>must </a:t>
                </a:r>
                <a:r>
                  <a:rPr lang="en-US" sz="1200" dirty="0"/>
                  <a:t>issue an alert when </a:t>
                </a:r>
                <a:r>
                  <a:rPr lang="en-US" sz="1200" dirty="0" smtClean="0"/>
                  <a:t>this condition is breached (that is</a:t>
                </a:r>
                <a:r>
                  <a:rPr lang="en-US" sz="1200" baseline="0" dirty="0" smtClean="0"/>
                  <a:t> when f(</a:t>
                </a:r>
                <a:r>
                  <a:rPr lang="en-US" sz="1200" baseline="0" dirty="0" err="1" smtClean="0"/>
                  <a:t>global_vector</a:t>
                </a:r>
                <a:r>
                  <a:rPr lang="en-US" sz="1200" baseline="0" dirty="0" smtClean="0"/>
                  <a:t>)&gt;T)</a:t>
                </a:r>
                <a:r>
                  <a:rPr lang="en-US" sz="1200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</a:t>
                </a:r>
                <a:r>
                  <a:rPr lang="en-US" baseline="0" dirty="0" smtClean="0"/>
                  <a:t> is a</a:t>
                </a:r>
                <a:r>
                  <a:rPr lang="en-US" dirty="0" smtClean="0"/>
                  <a:t> rather general model, which describes many practically  important problems.  It can be enriched by augmenting the local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 functions of their raw coordinates.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Clearly the most naïve approach of communicating</a:t>
                </a:r>
                <a:r>
                  <a:rPr lang="en-US" baseline="0" dirty="0" smtClean="0"/>
                  <a:t> all the data to the coordinator is highly </a:t>
                </a:r>
                <a:r>
                  <a:rPr lang="en-US" baseline="0" dirty="0" err="1" smtClean="0"/>
                  <a:t>inefficet</a:t>
                </a:r>
                <a:endParaRPr lang="he-IL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I’ll describe</a:t>
                </a:r>
                <a:r>
                  <a:rPr lang="en-US" baseline="0" dirty="0" smtClean="0"/>
                  <a:t>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Distributed Monitoring Model we work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with.</a:t>
                </a:r>
              </a:p>
              <a:p>
                <a:endParaRPr lang="en-US" baseline="0" dirty="0" smtClean="0">
                  <a:solidFill>
                    <a:schemeClr val="tx1"/>
                  </a:solidFill>
                </a:endParaRPr>
              </a:p>
              <a:p>
                <a:r>
                  <a:rPr lang="en-US" baseline="0" dirty="0" smtClean="0">
                    <a:solidFill>
                      <a:schemeClr val="tx1"/>
                    </a:solidFill>
                  </a:rPr>
                  <a:t>We have k physically distributed nodes and a designated coordinator node - G.  The nodes can only communicate with the coordinator, but not with each other.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>
                    <a:solidFill>
                      <a:schemeClr val="tx1"/>
                    </a:solidFill>
                  </a:rPr>
                  <a:t>Each node a holds a local statistics vector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𝑣</a:t>
                </a:r>
                <a:r>
                  <a:rPr lang="en-US" sz="1200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that</a:t>
                </a:r>
                <a:r>
                  <a:rPr lang="en-US" sz="1200" baseline="0" dirty="0" smtClean="0"/>
                  <a:t> is </a:t>
                </a:r>
                <a:r>
                  <a:rPr lang="en-US" sz="1200" dirty="0" smtClean="0"/>
                  <a:t>continuously </a:t>
                </a:r>
                <a:r>
                  <a:rPr lang="en-US" sz="1200" baseline="0" dirty="0" smtClean="0"/>
                  <a:t>updated by a d</a:t>
                </a:r>
                <a:r>
                  <a:rPr lang="en-US" sz="1200" dirty="0" smtClean="0"/>
                  <a:t>istributed stream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𝑆_𝑖</a:t>
                </a:r>
                <a:endParaRPr lang="en-US" baseline="0" dirty="0" smtClean="0">
                  <a:solidFill>
                    <a:schemeClr val="tx1"/>
                  </a:solidFill>
                </a:endParaRPr>
              </a:p>
              <a:p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For example stream</a:t>
                </a:r>
                <a:r>
                  <a:rPr lang="en-US" sz="1200" baseline="0" dirty="0" smtClean="0"/>
                  <a:t> may contain information about webpage requests, and the statistics vector is simply a histogram of requests per webpage.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 smtClean="0"/>
                  <a:t>We are interested in monitoring the value of a function (like max or norm) </a:t>
                </a:r>
                <a:r>
                  <a:rPr lang="en-US" sz="1200" dirty="0" smtClean="0"/>
                  <a:t>over the </a:t>
                </a:r>
                <a:r>
                  <a:rPr lang="en-US" sz="1200" b="1" dirty="0" smtClean="0"/>
                  <a:t>average</a:t>
                </a:r>
                <a:r>
                  <a:rPr lang="en-US" sz="1200" dirty="0" smtClean="0"/>
                  <a:t> of the local</a:t>
                </a:r>
                <a:r>
                  <a:rPr lang="en-US" sz="1200" baseline="0" dirty="0" smtClean="0"/>
                  <a:t> values at the nodes.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average vector is called the global</a:t>
                </a:r>
                <a:r>
                  <a:rPr lang="en-US" sz="1200" baseline="0" dirty="0" smtClean="0"/>
                  <a:t> statistics vector</a:t>
                </a:r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coordinator </a:t>
                </a:r>
                <a:r>
                  <a:rPr lang="en-US" sz="1200" b="0" i="0" dirty="0" smtClean="0">
                    <a:latin typeface="Cambria Math" panose="02040503050406030204" pitchFamily="18" charset="0"/>
                  </a:rPr>
                  <a:t>𝐺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keeps track of a </a:t>
                </a:r>
                <a:r>
                  <a:rPr lang="en-US" sz="1200" b="1" dirty="0" smtClean="0"/>
                  <a:t>global condition </a:t>
                </a:r>
                <a:r>
                  <a:rPr lang="en-US" sz="1200" i="0" dirty="0" smtClean="0">
                    <a:latin typeface="Cambria Math" panose="02040503050406030204" pitchFamily="18" charset="0"/>
                  </a:rPr>
                  <a:t>𝑓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 smtClean="0">
                    <a:latin typeface="Cambria Math" panose="02040503050406030204" pitchFamily="18" charset="0"/>
                  </a:rPr>
                  <a:t>𝑔𝑙𝑜𝑏𝑎𝑙_𝑣𝑒𝑐𝑡𝑜𝑟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)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≤𝑇 </a:t>
                </a:r>
                <a:r>
                  <a:rPr lang="en-US" sz="1200" b="1" baseline="0" dirty="0" smtClean="0"/>
                  <a:t>, </a:t>
                </a:r>
                <a:r>
                  <a:rPr lang="en-US" sz="1200" b="0" baseline="0" dirty="0" smtClean="0"/>
                  <a:t>and</a:t>
                </a:r>
                <a:r>
                  <a:rPr lang="en-US" sz="1200" b="1" baseline="0" dirty="0" smtClean="0"/>
                  <a:t> </a:t>
                </a:r>
                <a:r>
                  <a:rPr lang="en-US" sz="1200" dirty="0" smtClean="0"/>
                  <a:t>must </a:t>
                </a:r>
                <a:r>
                  <a:rPr lang="en-US" sz="1200" dirty="0"/>
                  <a:t>issue an alert when </a:t>
                </a:r>
                <a:r>
                  <a:rPr lang="en-US" sz="1200" dirty="0" smtClean="0"/>
                  <a:t>this condition is breached (that is</a:t>
                </a:r>
                <a:r>
                  <a:rPr lang="en-US" sz="1200" baseline="0" dirty="0" smtClean="0"/>
                  <a:t> when f(</a:t>
                </a:r>
                <a:r>
                  <a:rPr lang="en-US" sz="1200" baseline="0" dirty="0" err="1" smtClean="0"/>
                  <a:t>global_vector</a:t>
                </a:r>
                <a:r>
                  <a:rPr lang="en-US" sz="1200" baseline="0" dirty="0" smtClean="0"/>
                  <a:t>)&gt;T)</a:t>
                </a:r>
                <a:r>
                  <a:rPr lang="en-US" sz="1200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</a:t>
                </a:r>
                <a:r>
                  <a:rPr lang="en-US" baseline="0" dirty="0" smtClean="0"/>
                  <a:t> is a</a:t>
                </a:r>
                <a:r>
                  <a:rPr lang="en-US" dirty="0" smtClean="0"/>
                  <a:t> rather general model, which describes many practically  important problems.  It can be enriched by augmenting the local vectors </a:t>
                </a:r>
                <a:r>
                  <a:rPr lang="en-US" i="0" dirty="0">
                    <a:latin typeface="Cambria Math" panose="02040503050406030204" pitchFamily="18" charset="0"/>
                  </a:rPr>
                  <a:t>𝑣_</a:t>
                </a:r>
                <a:r>
                  <a:rPr lang="en-US" b="0" i="0" dirty="0" smtClean="0">
                    <a:latin typeface="Cambria Math"/>
                  </a:rPr>
                  <a:t>𝑖</a:t>
                </a:r>
                <a:r>
                  <a:rPr lang="en-US" dirty="0" smtClean="0"/>
                  <a:t> with  functions of their raw coordinates.</a:t>
                </a:r>
                <a:endParaRPr lang="he-IL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6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two example for</a:t>
            </a:r>
            <a:r>
              <a:rPr lang="en-US" baseline="0" dirty="0" smtClean="0"/>
              <a:t> a function over the average , scatter matrices is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Sampling</a:t>
            </a:r>
            <a:r>
              <a:rPr lang="en-US" sz="1200" baseline="0" dirty="0" smtClean="0"/>
              <a:t>  - no good for bursts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Sketching – summary allowing</a:t>
            </a:r>
            <a:r>
              <a:rPr lang="en-US" sz="1200" baseline="0" dirty="0" smtClean="0"/>
              <a:t> to calculate f within some (statistical error bounds)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Local constraints – constraints on the nodes guaranteeing the required error bounds.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each tailored  to the type of function of interest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Monitor </a:t>
            </a:r>
            <a:r>
              <a:rPr lang="en-US" sz="1200" b="1" dirty="0" smtClean="0"/>
              <a:t>domain </a:t>
            </a:r>
            <a:r>
              <a:rPr lang="en-US" sz="1200" dirty="0" smtClean="0"/>
              <a:t>of the function rather than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8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dirty="0" smtClean="0"/>
                  <a:t>Monitor</a:t>
                </a:r>
                <a:r>
                  <a:rPr lang="en-US" baseline="0" dirty="0" smtClean="0"/>
                  <a:t> the domain and not the image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baseline="0" dirty="0" smtClean="0"/>
                  <a:t>As long as all vi’s are in c v is guaranteed to be  c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baseline="0" dirty="0" smtClean="0"/>
                  <a:t>Each node can check a </a:t>
                </a:r>
                <a:r>
                  <a:rPr lang="en-US" b="1" baseline="0" dirty="0" smtClean="0"/>
                  <a:t>local </a:t>
                </a:r>
                <a:r>
                  <a:rPr lang="en-US" b="0" baseline="0" dirty="0" smtClean="0"/>
                  <a:t> condition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dirty="0" smtClean="0"/>
                  <a:t>So </a:t>
                </a:r>
                <a:r>
                  <a:rPr lang="en-US" dirty="0" smtClean="0"/>
                  <a:t>we need to find a way to define local</a:t>
                </a:r>
                <a:r>
                  <a:rPr lang="en-US" baseline="0" dirty="0" smtClean="0"/>
                  <a:t> condition that guarantees correctness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dirty="0" smtClean="0"/>
                  <a:t>Geometric Monitoring offers </a:t>
                </a:r>
                <a:r>
                  <a:rPr lang="en-US" baseline="0" dirty="0" smtClean="0"/>
                  <a:t>different approach to define local conditions at the nodes.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baseline="0" dirty="0" smtClean="0"/>
                  <a:t>Unlike the naïve approach here it is </a:t>
                </a:r>
                <a:r>
                  <a:rPr lang="en-US" b="1" baseline="0" dirty="0" smtClean="0"/>
                  <a:t>guaranteed</a:t>
                </a:r>
                <a:r>
                  <a:rPr lang="en-US" baseline="0" dirty="0" smtClean="0"/>
                  <a:t> that while the local condition hold the global condition also holds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baseline="0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baseline="0" dirty="0" smtClean="0"/>
                  <a:t>First some definitions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called the </a:t>
                </a:r>
                <a:r>
                  <a:rPr lang="en-US" i="1" dirty="0"/>
                  <a:t>admissible region</a:t>
                </a:r>
                <a:r>
                  <a:rPr lang="en-US" i="1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i="1" dirty="0" smtClean="0"/>
                  <a:t> </a:t>
                </a:r>
                <a:r>
                  <a:rPr lang="en-US" i="1" dirty="0" err="1" smtClean="0"/>
                  <a:t>A_bar</a:t>
                </a:r>
                <a:r>
                  <a:rPr lang="en-US" i="1" baseline="0" dirty="0" smtClean="0"/>
                  <a:t> is the complement of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Assume we have some </a:t>
                </a:r>
                <a:r>
                  <a:rPr lang="en-US" i="1" dirty="0" smtClean="0"/>
                  <a:t>convex </a:t>
                </a:r>
                <a:r>
                  <a:rPr lang="en-US" dirty="0"/>
                  <a:t>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called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s convexity guarantees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201168" lvl="1" indent="0">
                  <a:buNone/>
                </a:pP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stay silent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. Each node needs only to locally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check </a:t>
                </a:r>
                <a:r>
                  <a:rPr lang="en-US" baseline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 smtClean="0"/>
                  <a:t>Rembebr</a:t>
                </a:r>
                <a:r>
                  <a:rPr lang="en-US" dirty="0" smtClean="0"/>
                  <a:t> that the value of vi changes over time as the streams</a:t>
                </a:r>
                <a:r>
                  <a:rPr lang="en-US" baseline="0" dirty="0" smtClean="0"/>
                  <a:t> arrive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dirty="0" smtClean="0"/>
                  <a:t>Geometric Monitoring offers </a:t>
                </a:r>
                <a:r>
                  <a:rPr lang="en-US" baseline="0" dirty="0" smtClean="0"/>
                  <a:t>different approach to define local conditions at the nodes.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baseline="0" dirty="0" smtClean="0"/>
                  <a:t>Unlike the naïve approach here it is </a:t>
                </a:r>
                <a:r>
                  <a:rPr lang="en-US" b="1" baseline="0" dirty="0" smtClean="0"/>
                  <a:t>guaranteed</a:t>
                </a:r>
                <a:r>
                  <a:rPr lang="en-US" baseline="0" dirty="0" smtClean="0"/>
                  <a:t> that while the local condition hold the global condition also holds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baseline="0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baseline="0" dirty="0" smtClean="0"/>
                  <a:t>First some definitions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set </a:t>
                </a:r>
                <a:r>
                  <a:rPr lang="en-US" i="0">
                    <a:latin typeface="Cambria Math" panose="02040503050406030204" pitchFamily="18" charset="0"/>
                  </a:rPr>
                  <a:t>𝐴={𝑣│𝑓(𝑣)≤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𝑇}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smtClean="0"/>
                  <a:t>is </a:t>
                </a:r>
                <a:r>
                  <a:rPr lang="en-US" dirty="0"/>
                  <a:t>called the </a:t>
                </a:r>
                <a:r>
                  <a:rPr lang="en-US" i="1" dirty="0"/>
                  <a:t>admissible region</a:t>
                </a:r>
                <a:r>
                  <a:rPr lang="en-US" i="1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i="1" dirty="0" smtClean="0"/>
                  <a:t> </a:t>
                </a:r>
                <a:r>
                  <a:rPr lang="en-US" i="1" dirty="0" err="1" smtClean="0"/>
                  <a:t>A_bar</a:t>
                </a:r>
                <a:r>
                  <a:rPr lang="en-US" i="1" baseline="0" dirty="0" smtClean="0"/>
                  <a:t> is the complement of A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 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={𝑣|𝑓(𝑣)&gt;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𝑇}</a:t>
                </a:r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 smtClean="0"/>
                  <a:t>Assume we have some </a:t>
                </a:r>
                <a:r>
                  <a:rPr lang="en-US" i="1" dirty="0" smtClean="0"/>
                  <a:t>convex </a:t>
                </a:r>
                <a:r>
                  <a:rPr lang="en-US" dirty="0"/>
                  <a:t>subset of </a:t>
                </a:r>
                <a:r>
                  <a:rPr lang="en-US" i="0">
                    <a:latin typeface="Cambria Math" panose="02040503050406030204" pitchFamily="18" charset="0"/>
                  </a:rPr>
                  <a:t>𝐴</a:t>
                </a:r>
                <a:r>
                  <a:rPr lang="en-US" dirty="0" smtClean="0"/>
                  <a:t> called </a:t>
                </a:r>
                <a:r>
                  <a:rPr lang="en-US" i="0" smtClean="0">
                    <a:latin typeface="Cambria Math" panose="02040503050406030204" pitchFamily="18" charset="0"/>
                  </a:rPr>
                  <a:t>𝐶</a:t>
                </a:r>
                <a:r>
                  <a:rPr lang="en-US" dirty="0" smtClean="0"/>
                  <a:t>. 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𝐶</a:t>
                </a:r>
                <a:r>
                  <a:rPr lang="en-US" b="0" i="0" smtClean="0">
                    <a:latin typeface="Cambria Math"/>
                  </a:rPr>
                  <a:t>′</a:t>
                </a:r>
                <a:r>
                  <a:rPr lang="en-US" dirty="0"/>
                  <a:t>s convexity guarantees that if </a:t>
                </a:r>
                <a:r>
                  <a:rPr lang="en-US" i="0" dirty="0">
                    <a:latin typeface="Cambria Math" panose="02040503050406030204" pitchFamily="18" charset="0"/>
                  </a:rPr>
                  <a:t>𝑣_1,𝑣_2…𝑣_𝑘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∈𝐶</a:t>
                </a:r>
                <a:r>
                  <a:rPr lang="en-US" dirty="0" smtClean="0"/>
                  <a:t>,</a:t>
                </a:r>
              </a:p>
              <a:p>
                <a:pPr marL="201168" lvl="1" indent="0">
                  <a:buNone/>
                </a:pPr>
                <a:r>
                  <a:rPr lang="en-US" sz="2000" dirty="0" smtClean="0"/>
                  <a:t>then </a:t>
                </a:r>
                <a:r>
                  <a:rPr lang="en-US" sz="2000" i="0">
                    <a:latin typeface="Cambria Math" panose="02040503050406030204" pitchFamily="18" charset="0"/>
                  </a:rPr>
                  <a:t>𝑣=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((∑▒𝑣_𝑖 )/𝑘)</a:t>
                </a:r>
                <a:r>
                  <a:rPr lang="en-US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∈𝐶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⊆𝐴.</a:t>
                </a:r>
                <a:endParaRPr lang="en-US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Node 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 can stay silent as long as </a:t>
                </a:r>
                <a:r>
                  <a:rPr lang="en-US" i="0" dirty="0">
                    <a:latin typeface="Cambria Math" panose="02040503050406030204" pitchFamily="18" charset="0"/>
                  </a:rPr>
                  <a:t>𝑣_𝑖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∈𝐶</a:t>
                </a:r>
                <a:r>
                  <a:rPr lang="en-US" dirty="0" smtClean="0"/>
                  <a:t>. Each node needs only to </a:t>
                </a:r>
                <a:r>
                  <a:rPr lang="en-US" dirty="0" smtClean="0"/>
                  <a:t>locally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check </a:t>
                </a:r>
                <a:r>
                  <a:rPr lang="en-US" baseline="0" dirty="0" smtClean="0"/>
                  <a:t>if </a:t>
                </a:r>
                <a:r>
                  <a:rPr lang="en-US" i="0" dirty="0">
                    <a:latin typeface="Cambria Math" panose="02040503050406030204" pitchFamily="18" charset="0"/>
                  </a:rPr>
                  <a:t>𝑣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∈𝐶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2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have the Admissible regions for  two function with their respective error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see how the common admissible</a:t>
            </a:r>
            <a:r>
              <a:rPr lang="en-US" baseline="0" dirty="0" smtClean="0"/>
              <a:t> looks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Recall that we need to find  a safe-</a:t>
            </a:r>
            <a:r>
              <a:rPr lang="en-US" baseline="0" dirty="0" smtClean="0"/>
              <a:t>zone in the common admissible region</a:t>
            </a:r>
          </a:p>
          <a:p>
            <a:r>
              <a:rPr lang="en-US" baseline="0" dirty="0" smtClean="0"/>
              <a:t>There is a direct method but it is costly (runtime)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EA2D-1824-417F-A956-F6B81A45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1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B4F8-1A67-4585-B85E-70C7B4631C46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3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2282-4294-4564-81C5-D164C58D982A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6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DA6F-5AF8-4D65-BC97-2450122E7CD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4529-7F50-4E69-9522-8B227C233D59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2E47-9613-4BA2-9B64-79A24C8A9084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4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553-3324-4359-B6BE-5CC144B735E9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38B-774C-484D-BA99-577A70E57390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85BF-6B1B-4A54-A5A8-E60E70CE983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5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9FBD-48E9-4239-ADBC-3EEC6670BB81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A28D93-E5B2-4A4C-9658-0A805A9234A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C67-6C1B-47A8-8C3B-911EF33A5CAE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767AFE-395E-42A3-ACA9-33D6E678A2CD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9.png"/><Relationship Id="rId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0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659" y="2387600"/>
            <a:ext cx="7816042" cy="18968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One for All and All for One</a:t>
            </a:r>
            <a:br>
              <a:rPr lang="en-US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Simultaneous Approximation of Multiple Functions over Distributed Streams</a:t>
            </a:r>
            <a:endParaRPr lang="en-US" sz="2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358" y="4475941"/>
            <a:ext cx="75438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cap="none" spc="-50" dirty="0" smtClean="0">
                <a:solidFill>
                  <a:schemeClr val="tx1"/>
                </a:solidFill>
                <a:latin typeface="+mn-lt"/>
                <a:ea typeface="+mj-ea"/>
                <a:cs typeface="Rod" panose="02030509050101010101" pitchFamily="49" charset="-79"/>
              </a:rPr>
              <a:t>Arnon Lazerson</a:t>
            </a:r>
            <a:r>
              <a:rPr lang="en-US" sz="1600" cap="none" spc="-50" dirty="0" smtClean="0">
                <a:solidFill>
                  <a:schemeClr val="tx1"/>
                </a:solidFill>
                <a:latin typeface="+mn-lt"/>
                <a:ea typeface="+mj-ea"/>
                <a:cs typeface="Rod" panose="02030509050101010101" pitchFamily="49" charset="-79"/>
              </a:rPr>
              <a:t>, Moshe Gabel, Assaf Schuster - Technion I.I.T. , Daniel Keren - Haifa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240" y="5810410"/>
            <a:ext cx="8056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This research was supported by </a:t>
            </a:r>
            <a:r>
              <a:rPr lang="en-US" sz="1200" dirty="0"/>
              <a:t>the </a:t>
            </a:r>
            <a:r>
              <a:rPr lang="en-US" sz="1200" dirty="0" smtClean="0"/>
              <a:t>European </a:t>
            </a:r>
            <a:r>
              <a:rPr lang="en-US" sz="1200" dirty="0"/>
              <a:t>Union's Horizon 2020 Research And Innovation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under </a:t>
            </a:r>
            <a:r>
              <a:rPr lang="en-US" sz="1200" dirty="0"/>
              <a:t>grant agreements no</a:t>
            </a:r>
            <a:r>
              <a:rPr lang="en-US" sz="1200" dirty="0" smtClean="0"/>
              <a:t>.  688380 and 727277-2. 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8" y="967451"/>
            <a:ext cx="4886637" cy="2036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-381015" y="1592511"/>
            <a:ext cx="26374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https://www.flickr.com/photos/pasukaru76/5597863793</a:t>
            </a:r>
          </a:p>
        </p:txBody>
      </p:sp>
    </p:spTree>
    <p:extLst>
      <p:ext uri="{BB962C8B-B14F-4D97-AF65-F5344CB8AC3E}">
        <p14:creationId xmlns:p14="http://schemas.microsoft.com/office/powerpoint/2010/main" val="6301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Multiple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Centralize and compute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Inefficient even for a single function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No per-function overhead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ndependently track each function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Each function is tracked efficiently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But, each function adds to the communication cost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400" dirty="0" smtClean="0"/>
              <a:t>Can we do better?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Functions with GM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362191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</a:t>
                </a:r>
                <a:r>
                  <a:rPr lang="en-US" sz="2400" dirty="0" smtClean="0"/>
                  <a:t>Multiple functions require multiple admissible </a:t>
                </a:r>
                <a:r>
                  <a:rPr lang="en-US" sz="2400" dirty="0" smtClean="0"/>
                  <a:t>regions.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the common admissible region </a:t>
                </a:r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ntersection </a:t>
                </a:r>
                <a:r>
                  <a:rPr lang="en-US" sz="2000" dirty="0"/>
                  <a:t>of individual admissible regions</a:t>
                </a:r>
                <a:r>
                  <a:rPr lang="en-US" sz="2000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400" dirty="0"/>
                  <a:t>all approximations hold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362191" cy="4023360"/>
              </a:xfrm>
              <a:blipFill>
                <a:blip r:embed="rId2"/>
                <a:stretch>
                  <a:fillRect l="-23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30" y="3237186"/>
            <a:ext cx="3115994" cy="30972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16708" y="5480607"/>
                <a:ext cx="4635500" cy="97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pPr algn="ctr" rtl="1"/>
                <a:r>
                  <a:rPr lang="en-US" dirty="0" smtClean="0"/>
                  <a:t>   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algn="ctr" rtl="1"/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8" y="5480607"/>
                <a:ext cx="4635500" cy="979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8" y="2043109"/>
            <a:ext cx="3666750" cy="364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Admissible Region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0" y="2043110"/>
            <a:ext cx="3666750" cy="3644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5819136"/>
                <a:ext cx="4635500" cy="67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819136"/>
                <a:ext cx="4635500" cy="674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5793" y="5827393"/>
                <a:ext cx="4635500" cy="67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93" y="5827393"/>
                <a:ext cx="4635500" cy="674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8" y="2043109"/>
            <a:ext cx="3666750" cy="364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Admissible Region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0" y="2043110"/>
            <a:ext cx="3666750" cy="3644661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08" y="2043109"/>
            <a:ext cx="3666750" cy="3644661"/>
          </a:xfrm>
        </p:spPr>
      </p:pic>
    </p:spTree>
    <p:extLst>
      <p:ext uri="{BB962C8B-B14F-4D97-AF65-F5344CB8AC3E}">
        <p14:creationId xmlns:p14="http://schemas.microsoft.com/office/powerpoint/2010/main" val="24912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2529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2.59259E-6 L -0.22569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8" y="2043109"/>
            <a:ext cx="3666750" cy="364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Zones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0" y="2043110"/>
            <a:ext cx="3666750" cy="36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0" y="2043109"/>
            <a:ext cx="3666750" cy="3644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8" y="2036759"/>
            <a:ext cx="3666750" cy="364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Safe Zone - CSZ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89" y="2043109"/>
            <a:ext cx="3666750" cy="36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24723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093 L -0.23108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/>
              <a:t>Applied Common </a:t>
            </a:r>
            <a:r>
              <a:rPr lang="en-US" sz="2400" dirty="0"/>
              <a:t>safe zone &amp;</a:t>
            </a:r>
            <a:r>
              <a:rPr lang="en-US" sz="2400" dirty="0" smtClean="0"/>
              <a:t> </a:t>
            </a:r>
            <a:r>
              <a:rPr lang="en-US" sz="2400" dirty="0"/>
              <a:t>independent </a:t>
            </a:r>
            <a:r>
              <a:rPr lang="en-US" sz="2400" dirty="0" smtClean="0"/>
              <a:t>tracking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Counted messages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Cost is reported as ratio to naive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Expect CSZ to be better than </a:t>
            </a:r>
            <a:r>
              <a:rPr lang="en-US" sz="2400" dirty="0" err="1" smtClean="0"/>
              <a:t>indep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PCA </a:t>
            </a:r>
            <a:r>
              <a:rPr lang="en-US" dirty="0" smtClean="0"/>
              <a:t>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</a:t>
                </a:r>
                <a:r>
                  <a:rPr lang="en-US" sz="2400" dirty="0" smtClean="0"/>
                  <a:t>KDDCUP-1999 </a:t>
                </a:r>
                <a:r>
                  <a:rPr lang="en-US" sz="2400" dirty="0"/>
                  <a:t>dataset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TCP connection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37 features (duration, protocol, bytes sent, </a:t>
                </a:r>
                <a:r>
                  <a:rPr lang="en-US" sz="2000" dirty="0" smtClean="0"/>
                  <a:t>…)</a:t>
                </a:r>
              </a:p>
              <a:p>
                <a:pPr marL="201168" lvl="1" indent="0">
                  <a:buNone/>
                </a:pP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N</a:t>
                </a:r>
                <a:r>
                  <a:rPr lang="en-US" sz="2400" dirty="0" smtClean="0"/>
                  <a:t>odes maintain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scatter matrices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=37)</a:t>
                </a:r>
              </a:p>
              <a:p>
                <a:pPr marL="201168" lvl="1" indent="0">
                  <a:buNone/>
                </a:pPr>
                <a:endParaRPr lang="en-US" sz="22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Track top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PCA scores: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0" dirty="0" smtClean="0"/>
                  <a:t> 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400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Comm. </a:t>
            </a:r>
            <a:r>
              <a:rPr lang="en-US" dirty="0" smtClean="0"/>
              <a:t>Cost </a:t>
            </a:r>
            <a:r>
              <a:rPr lang="en-US" dirty="0" smtClean="0"/>
              <a:t>for PCA </a:t>
            </a:r>
            <a:r>
              <a:rPr lang="en-US" dirty="0" smtClean="0"/>
              <a:t>Scores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12" y="2149472"/>
            <a:ext cx="3726260" cy="36476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2" y="2149472"/>
            <a:ext cx="3726260" cy="3647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6300" y="5721122"/>
                <a:ext cx="946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00" y="5721122"/>
                <a:ext cx="946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76950" y="5721122"/>
                <a:ext cx="1074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0" y="5721122"/>
                <a:ext cx="10743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8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Regression and Condition Number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Intel Lab dataset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16 </a:t>
                </a:r>
                <a:r>
                  <a:rPr lang="en-US" sz="2000" dirty="0" smtClean="0"/>
                  <a:t>sensors measuring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umidity</a:t>
                </a:r>
                <a:r>
                  <a:rPr lang="en-US" sz="2000" dirty="0" smtClean="0"/>
                  <a:t>, temperature light and </a:t>
                </a:r>
                <a:r>
                  <a:rPr lang="en-US" sz="2000" dirty="0" smtClean="0"/>
                  <a:t>voltage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Track (Generalized) </a:t>
                </a:r>
                <a:r>
                  <a:rPr lang="en-US" sz="2400" dirty="0" smtClean="0"/>
                  <a:t>Least Squares Model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H</a:t>
                </a:r>
                <a:r>
                  <a:rPr lang="en-US" sz="2000" dirty="0" smtClean="0"/>
                  <a:t>umidity </a:t>
                </a:r>
                <a:r>
                  <a:rPr lang="en-US" sz="2000" dirty="0" smtClean="0"/>
                  <a:t>as a function of </a:t>
                </a:r>
                <a:r>
                  <a:rPr lang="en-US" sz="2000" dirty="0"/>
                  <a:t>temperature light and </a:t>
                </a:r>
                <a:r>
                  <a:rPr lang="en-US" sz="2000" dirty="0" smtClean="0"/>
                  <a:t>voltage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Track Condition </a:t>
                </a:r>
                <a:r>
                  <a:rPr lang="en-US" sz="2400" dirty="0" smtClean="0"/>
                  <a:t>number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Metric for the stability of the linear </a:t>
                </a:r>
                <a:r>
                  <a:rPr lang="en-US" sz="1800" dirty="0" smtClean="0"/>
                  <a:t>system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49541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Stream mining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But, streams are Often </a:t>
            </a:r>
            <a:r>
              <a:rPr lang="en-US" sz="2000" dirty="0" smtClean="0"/>
              <a:t>distributed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Distributed algorithms (graph </a:t>
            </a:r>
            <a:r>
              <a:rPr lang="en-US" sz="2400" dirty="0" err="1" smtClean="0"/>
              <a:t>algs</a:t>
            </a:r>
            <a:r>
              <a:rPr lang="en-US" sz="2400" dirty="0" smtClean="0"/>
              <a:t>./</a:t>
            </a:r>
            <a:r>
              <a:rPr lang="en-US" sz="2400" dirty="0" smtClean="0"/>
              <a:t>model fitting/learning…)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But, data </a:t>
            </a:r>
            <a:r>
              <a:rPr lang="en-US" sz="2000" dirty="0" smtClean="0"/>
              <a:t>is not static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Times New Roman" panose="02020603050405020304" pitchFamily="18" charset="0"/>
              </a:rPr>
              <a:t> Centralizing and re-running </a:t>
            </a:r>
            <a:r>
              <a:rPr lang="en-US" sz="2400" dirty="0">
                <a:cs typeface="Times New Roman" panose="02020603050405020304" pitchFamily="18" charset="0"/>
              </a:rPr>
              <a:t>is very </a:t>
            </a:r>
            <a:r>
              <a:rPr lang="en-US" sz="2400" dirty="0" smtClean="0">
                <a:cs typeface="Times New Roman" panose="02020603050405020304" pitchFamily="18" charset="0"/>
              </a:rPr>
              <a:t>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anose="02020603050405020304" pitchFamily="18" charset="0"/>
              </a:rPr>
              <a:t>We must be smarter!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sz="2200" dirty="0" smtClean="0"/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and </a:t>
            </a:r>
            <a:r>
              <a:rPr lang="en-US" dirty="0" smtClean="0"/>
              <a:t>Condition </a:t>
            </a:r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/>
              <a:t>C</a:t>
            </a:r>
            <a:r>
              <a:rPr lang="en-US" dirty="0" smtClean="0"/>
              <a:t>ommunication </a:t>
            </a:r>
            <a:r>
              <a:rPr lang="en-US" dirty="0"/>
              <a:t>C</a:t>
            </a:r>
            <a:r>
              <a:rPr lang="en-US" dirty="0" smtClean="0"/>
              <a:t>osts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4" y="2197100"/>
            <a:ext cx="6961749" cy="339725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9" y="2197100"/>
            <a:ext cx="7483034" cy="36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73061" y="4490573"/>
                <a:ext cx="1529558" cy="94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05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𝑐𝑠𝑖𝑚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algn="ctr" rtl="1"/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061" y="4490573"/>
                <a:ext cx="1529558" cy="944746"/>
              </a:xfrm>
              <a:prstGeom prst="rect">
                <a:avLst/>
              </a:prstGeom>
              <a:blipFill>
                <a:blip r:embed="rId5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20999" y="2521360"/>
                <a:ext cx="1529558" cy="94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𝑐𝑠𝑖𝑚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algn="ctr" rtl="1"/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999" y="2521360"/>
                <a:ext cx="1529558" cy="944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12" y="1762761"/>
            <a:ext cx="5226956" cy="258993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12" y="3769579"/>
            <a:ext cx="5226956" cy="25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for All and All for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3200" dirty="0" smtClean="0"/>
              <a:t>One for all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One</a:t>
            </a:r>
            <a:r>
              <a:rPr lang="en-US" sz="2400" dirty="0" smtClean="0"/>
              <a:t> SZ </a:t>
            </a:r>
            <a:r>
              <a:rPr lang="en-US" sz="2400" b="1" dirty="0" smtClean="0"/>
              <a:t>for</a:t>
            </a:r>
            <a:r>
              <a:rPr lang="en-US" sz="2400" dirty="0" smtClean="0"/>
              <a:t> </a:t>
            </a:r>
            <a:r>
              <a:rPr lang="en-US" sz="2400" b="1" dirty="0" smtClean="0"/>
              <a:t>all</a:t>
            </a:r>
            <a:r>
              <a:rPr lang="en-US" sz="2400" dirty="0" smtClean="0"/>
              <a:t> functions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3200" dirty="0" smtClean="0"/>
              <a:t>All for one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Tracking </a:t>
            </a:r>
            <a:r>
              <a:rPr lang="en-US" sz="2400" b="1" dirty="0" smtClean="0"/>
              <a:t>all</a:t>
            </a:r>
            <a:r>
              <a:rPr lang="en-US" sz="2400" dirty="0" smtClean="0"/>
              <a:t> function </a:t>
            </a:r>
            <a:r>
              <a:rPr lang="en-US" sz="2400" b="1" dirty="0" smtClean="0"/>
              <a:t>for</a:t>
            </a:r>
            <a:r>
              <a:rPr lang="en-US" sz="2400" dirty="0" smtClean="0"/>
              <a:t> (nearly) the price of </a:t>
            </a:r>
            <a:r>
              <a:rPr lang="en-US" sz="2400" b="1" dirty="0" smtClean="0"/>
              <a:t>one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3" y="4233445"/>
            <a:ext cx="4886637" cy="2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3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Distributed Streams using Convex Decompositions VLDB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4900" y="1737361"/>
            <a:ext cx="150993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287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Correlations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Distributed Streams using Convex Decompositions VLDB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24</a:t>
            </a:fld>
            <a:endParaRPr lang="en-US" dirty="0"/>
          </a:p>
        </p:txBody>
      </p:sp>
      <p:pic>
        <p:nvPicPr>
          <p:cNvPr id="4099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6" y="1838112"/>
            <a:ext cx="56324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3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Stream</a:t>
            </a:r>
            <a:r>
              <a:rPr lang="he-IL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Space </a:t>
            </a:r>
            <a:r>
              <a:rPr lang="en-US" sz="2400" dirty="0" smtClean="0"/>
              <a:t>efficient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Time efficient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/>
              <a:t>Communication efficient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Battery lifetime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Network </a:t>
            </a:r>
            <a:r>
              <a:rPr lang="en-US" sz="2000" dirty="0" smtClean="0"/>
              <a:t>congestion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Computation </a:t>
            </a:r>
            <a:r>
              <a:rPr lang="en-US" sz="2000" dirty="0" smtClean="0"/>
              <a:t>bottleneck at central </a:t>
            </a:r>
            <a:r>
              <a:rPr lang="en-US" sz="2000" dirty="0"/>
              <a:t>server</a:t>
            </a:r>
          </a:p>
          <a:p>
            <a:pPr marL="201168" lvl="1" indent="0">
              <a:buNone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16144" y="4210494"/>
            <a:ext cx="1839311" cy="1984024"/>
            <a:chOff x="3255630" y="2367545"/>
            <a:chExt cx="2726048" cy="3485992"/>
          </a:xfrm>
        </p:grpSpPr>
        <p:grpSp>
          <p:nvGrpSpPr>
            <p:cNvPr id="7" name="Group 6"/>
            <p:cNvGrpSpPr/>
            <p:nvPr/>
          </p:nvGrpSpPr>
          <p:grpSpPr>
            <a:xfrm>
              <a:off x="3255630" y="2367545"/>
              <a:ext cx="2726048" cy="3286342"/>
              <a:chOff x="3213428" y="2316081"/>
              <a:chExt cx="2726048" cy="32863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6280" y="4725223"/>
                <a:ext cx="814821" cy="877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3428" y="4114118"/>
                <a:ext cx="814821" cy="8772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2636" y="2316081"/>
                <a:ext cx="814821" cy="877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623" y="3712005"/>
                <a:ext cx="814821" cy="8772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4655" y="2850094"/>
                <a:ext cx="814821" cy="877200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/>
            </p:nvCxnSpPr>
            <p:spPr>
              <a:xfrm>
                <a:off x="4340623" y="3284984"/>
                <a:ext cx="159369" cy="28803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667457" y="2996952"/>
                <a:ext cx="310608" cy="19632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endCxn id="9" idx="0"/>
              </p:cNvCxnSpPr>
              <p:nvPr/>
            </p:nvCxnSpPr>
            <p:spPr>
              <a:xfrm flipH="1">
                <a:off x="5343691" y="3819098"/>
                <a:ext cx="178279" cy="9061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740584" y="3231470"/>
                <a:ext cx="313346" cy="81178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108602" y="4361516"/>
                <a:ext cx="311705" cy="19120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638100" y="5150531"/>
              <a:ext cx="1489450" cy="70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WSN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88179" y="2101949"/>
            <a:ext cx="1695282" cy="2200679"/>
            <a:chOff x="7214153" y="2122330"/>
            <a:chExt cx="1695282" cy="2200679"/>
          </a:xfrm>
        </p:grpSpPr>
        <p:grpSp>
          <p:nvGrpSpPr>
            <p:cNvPr id="29" name="Group 28"/>
            <p:cNvGrpSpPr/>
            <p:nvPr/>
          </p:nvGrpSpPr>
          <p:grpSpPr>
            <a:xfrm>
              <a:off x="7214153" y="2122330"/>
              <a:ext cx="1473830" cy="1923210"/>
              <a:chOff x="5084625" y="2183861"/>
              <a:chExt cx="1999174" cy="2678823"/>
            </a:xfrm>
          </p:grpSpPr>
          <p:pic>
            <p:nvPicPr>
              <p:cNvPr id="24" name="Content Placeholder 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8064A2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372" y="2183861"/>
                <a:ext cx="1245949" cy="1761059"/>
              </a:xfrm>
              <a:prstGeom prst="rect">
                <a:avLst/>
              </a:prstGeom>
            </p:spPr>
          </p:pic>
          <p:pic>
            <p:nvPicPr>
              <p:cNvPr id="25" name="Content Placeholder 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4625" y="3006731"/>
                <a:ext cx="915808" cy="1294429"/>
              </a:xfrm>
              <a:prstGeom prst="rect">
                <a:avLst/>
              </a:prstGeom>
            </p:spPr>
          </p:pic>
          <p:pic>
            <p:nvPicPr>
              <p:cNvPr id="26" name="Content Placeholder 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0753" y="3194229"/>
                <a:ext cx="915808" cy="1294429"/>
              </a:xfrm>
              <a:prstGeom prst="rect">
                <a:avLst/>
              </a:prstGeom>
            </p:spPr>
          </p:pic>
          <p:pic>
            <p:nvPicPr>
              <p:cNvPr id="27" name="Content Placeholder 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rgbClr val="C0504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498" y="3381242"/>
                <a:ext cx="915808" cy="1294429"/>
              </a:xfrm>
              <a:prstGeom prst="rect">
                <a:avLst/>
              </a:prstGeom>
            </p:spPr>
          </p:pic>
          <p:pic>
            <p:nvPicPr>
              <p:cNvPr id="28" name="Content Placeholder 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rgbClr val="4BACC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7991" y="3568255"/>
                <a:ext cx="915808" cy="1294429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7275135" y="3922899"/>
              <a:ext cx="1634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Smartphones</a:t>
              </a:r>
              <a:endParaRPr lang="en-US" sz="24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80" y="1978893"/>
            <a:ext cx="2098967" cy="20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Stream</a:t>
            </a:r>
            <a:r>
              <a:rPr lang="he-IL" dirty="0"/>
              <a:t> </a:t>
            </a:r>
            <a:r>
              <a:rPr lang="en-US" dirty="0"/>
              <a:t>Processing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27355" y="1857826"/>
                <a:ext cx="4612321" cy="448149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Multiple </a:t>
                </a:r>
                <a:r>
                  <a:rPr lang="en-US" sz="2400" b="1" dirty="0" smtClean="0"/>
                  <a:t>sources</a:t>
                </a:r>
                <a:r>
                  <a:rPr lang="en-US" sz="2400" dirty="0" smtClean="0"/>
                  <a:t>/</a:t>
                </a:r>
                <a:r>
                  <a:rPr lang="en-US" sz="2400" b="1" dirty="0" smtClean="0"/>
                  <a:t>nodes/sensors</a:t>
                </a:r>
                <a:r>
                  <a:rPr lang="en-US" sz="2400" b="1" dirty="0" smtClean="0"/>
                  <a:t>…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Nodes </a:t>
                </a:r>
                <a:r>
                  <a:rPr lang="en-US" sz="2400" dirty="0" smtClean="0"/>
                  <a:t>see different </a:t>
                </a:r>
                <a:r>
                  <a:rPr lang="en-US" sz="2400" b="1" dirty="0" smtClean="0"/>
                  <a:t>data </a:t>
                </a:r>
                <a:r>
                  <a:rPr lang="en-US" sz="2400" dirty="0" smtClean="0"/>
                  <a:t>streams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Data is </a:t>
                </a:r>
                <a:r>
                  <a:rPr lang="en-US" sz="2000" b="1" dirty="0" smtClean="0"/>
                  <a:t>dynamic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Can’t </a:t>
                </a:r>
                <a:r>
                  <a:rPr lang="en-US" sz="2000" b="1" dirty="0" smtClean="0"/>
                  <a:t>store </a:t>
                </a:r>
                <a:r>
                  <a:rPr lang="en-US" sz="2000" dirty="0" smtClean="0"/>
                  <a:t>or</a:t>
                </a:r>
                <a:r>
                  <a:rPr lang="en-US" sz="2000" b="1" dirty="0" smtClean="0"/>
                  <a:t> centralize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Nodes </a:t>
                </a:r>
                <a:r>
                  <a:rPr lang="en-US" sz="2400" b="1" dirty="0" smtClean="0"/>
                  <a:t>communicate </a:t>
                </a:r>
                <a:r>
                  <a:rPr lang="en-US" sz="2400" dirty="0" smtClean="0"/>
                  <a:t>over network</a:t>
                </a:r>
                <a:endParaRPr lang="en-US" sz="2400" b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Goal</a:t>
                </a:r>
                <a:r>
                  <a:rPr lang="en-US" sz="2400" dirty="0" smtClean="0"/>
                  <a:t>: </a:t>
                </a:r>
                <a:r>
                  <a:rPr lang="en-US" sz="2400" dirty="0" smtClean="0"/>
                  <a:t>efficiently </a:t>
                </a:r>
                <a:r>
                  <a:rPr lang="en-US" sz="2400" b="1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355" y="1857826"/>
                <a:ext cx="4612321" cy="4481494"/>
              </a:xfrm>
              <a:blipFill>
                <a:blip r:embed="rId3"/>
                <a:stretch>
                  <a:fillRect l="-3836" t="-1905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5411108" y="2121680"/>
            <a:ext cx="3417581" cy="3953786"/>
            <a:chOff x="5179881" y="1533853"/>
            <a:chExt cx="3599831" cy="4458940"/>
          </a:xfrm>
        </p:grpSpPr>
        <p:grpSp>
          <p:nvGrpSpPr>
            <p:cNvPr id="7" name="Group 6"/>
            <p:cNvGrpSpPr/>
            <p:nvPr/>
          </p:nvGrpSpPr>
          <p:grpSpPr>
            <a:xfrm>
              <a:off x="6003826" y="1749877"/>
              <a:ext cx="2240582" cy="2494149"/>
              <a:chOff x="6084168" y="1887723"/>
              <a:chExt cx="2240582" cy="249414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084168" y="1887723"/>
                <a:ext cx="2240582" cy="2494149"/>
                <a:chOff x="6084168" y="1887723"/>
                <a:chExt cx="2240582" cy="2494149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6119335" y="2286207"/>
                  <a:ext cx="1120492" cy="209566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6084168" y="1887723"/>
                  <a:ext cx="1371683" cy="39848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" name="Straight Connector 42"/>
                <p:cNvCxnSpPr/>
                <p:nvPr/>
              </p:nvCxnSpPr>
              <p:spPr>
                <a:xfrm flipV="1">
                  <a:off x="6119335" y="1887723"/>
                  <a:ext cx="1301349" cy="197780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" name="Straight Connector 42"/>
                <p:cNvCxnSpPr/>
                <p:nvPr/>
              </p:nvCxnSpPr>
              <p:spPr>
                <a:xfrm>
                  <a:off x="6119335" y="3895899"/>
                  <a:ext cx="1120492" cy="48597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" name="Straight Connector 42"/>
                <p:cNvCxnSpPr/>
                <p:nvPr/>
              </p:nvCxnSpPr>
              <p:spPr>
                <a:xfrm>
                  <a:off x="7455851" y="1887723"/>
                  <a:ext cx="868899" cy="139726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" name="Straight Connector 42"/>
                <p:cNvCxnSpPr/>
                <p:nvPr/>
              </p:nvCxnSpPr>
              <p:spPr>
                <a:xfrm flipV="1">
                  <a:off x="7239827" y="3284984"/>
                  <a:ext cx="1084923" cy="10968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119335" y="2276872"/>
                  <a:ext cx="0" cy="158865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6119335" y="3334039"/>
                  <a:ext cx="2205415" cy="5618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084168" y="2276872"/>
                  <a:ext cx="2240582" cy="105716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9" name="Straight Connector 42"/>
              <p:cNvCxnSpPr/>
              <p:nvPr/>
            </p:nvCxnSpPr>
            <p:spPr>
              <a:xfrm flipH="1">
                <a:off x="7222042" y="1887723"/>
                <a:ext cx="233809" cy="249414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Oval 18"/>
            <p:cNvSpPr/>
            <p:nvPr/>
          </p:nvSpPr>
          <p:spPr>
            <a:xfrm>
              <a:off x="5787802" y="1923002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822969" y="3542029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943461" y="4028002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159485" y="1533853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028384" y="2931114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858136" y="4081764"/>
              <a:ext cx="361714" cy="576628"/>
              <a:chOff x="5687287" y="4434247"/>
              <a:chExt cx="361714" cy="115499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687287" y="4648534"/>
                <a:ext cx="361714" cy="724683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687287" y="5373218"/>
                <a:ext cx="361714" cy="216024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87287" y="4434247"/>
                <a:ext cx="361714" cy="216024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22969" y="2412923"/>
              <a:ext cx="361714" cy="446183"/>
              <a:chOff x="5687287" y="4434247"/>
              <a:chExt cx="361714" cy="115499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7287" y="4648534"/>
                <a:ext cx="361714" cy="724683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687287" y="5373218"/>
                <a:ext cx="361714" cy="216024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87287" y="4434247"/>
                <a:ext cx="361714" cy="216024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4652" y="2012674"/>
              <a:ext cx="361714" cy="725462"/>
              <a:chOff x="5687287" y="4434247"/>
              <a:chExt cx="361714" cy="115499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87287" y="4648534"/>
                <a:ext cx="361714" cy="724683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87287" y="5373218"/>
                <a:ext cx="361714" cy="216024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87287" y="4434247"/>
                <a:ext cx="361714" cy="216024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978628" y="4566993"/>
              <a:ext cx="361714" cy="446183"/>
              <a:chOff x="5687287" y="4434247"/>
              <a:chExt cx="361714" cy="115499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687287" y="4648534"/>
                <a:ext cx="361714" cy="724683"/>
              </a:xfrm>
              <a:prstGeom prst="rect">
                <a:avLst/>
              </a:prstGeom>
              <a:solidFill>
                <a:srgbClr val="4BACC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87287" y="5373218"/>
                <a:ext cx="361714" cy="216024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687287" y="4434247"/>
                <a:ext cx="361714" cy="216024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063551" y="3505298"/>
              <a:ext cx="361714" cy="1198647"/>
              <a:chOff x="5687287" y="4434247"/>
              <a:chExt cx="361714" cy="115499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687287" y="4648534"/>
                <a:ext cx="361714" cy="724683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87287" y="5373218"/>
                <a:ext cx="361714" cy="216024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687287" y="4434247"/>
                <a:ext cx="361714" cy="216024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179881" y="5469573"/>
              <a:ext cx="3599831" cy="523220"/>
              <a:chOff x="5711722" y="5673364"/>
              <a:chExt cx="2349984" cy="34156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119335" y="5745410"/>
                <a:ext cx="1673299" cy="216024"/>
                <a:chOff x="5959850" y="5745410"/>
                <a:chExt cx="1673299" cy="21602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6539933" y="5745410"/>
                  <a:ext cx="230076" cy="216024"/>
                </a:xfrm>
                <a:prstGeom prst="rect">
                  <a:avLst/>
                </a:pr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38430" y="5745410"/>
                  <a:ext cx="320540" cy="216024"/>
                </a:xfrm>
                <a:prstGeom prst="rect">
                  <a:avLst/>
                </a:prstGeom>
                <a:solidFill>
                  <a:srgbClr val="8064A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959850" y="5745410"/>
                  <a:ext cx="588442" cy="216024"/>
                </a:xfrm>
                <a:prstGeom prst="rect">
                  <a:avLst/>
                </a:prstGeom>
                <a:solidFill>
                  <a:srgbClr val="F796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058970" y="5745410"/>
                  <a:ext cx="230076" cy="216024"/>
                </a:xfrm>
                <a:prstGeom prst="rect">
                  <a:avLst/>
                </a:prstGeom>
                <a:solidFill>
                  <a:srgbClr val="4BACC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289046" y="5745410"/>
                  <a:ext cx="344103" cy="216024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711722" y="5673364"/>
                    <a:ext cx="2349984" cy="3415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                                   </m:t>
                              </m:r>
                            </m:e>
                          </m:d>
                        </m:oMath>
                      </m:oMathPara>
                    </a14:m>
                    <a:endPara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1722" y="5673364"/>
                    <a:ext cx="2349984" cy="34156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620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47946" y="2086550"/>
            <a:ext cx="6318814" cy="3489621"/>
            <a:chOff x="9629099" y="17715851"/>
            <a:chExt cx="9553574" cy="5895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7204112" y="21003998"/>
                  <a:ext cx="1192696" cy="1073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4112" y="21003998"/>
                  <a:ext cx="1192696" cy="10734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4024286" y="21003998"/>
                  <a:ext cx="1192696" cy="1073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4286" y="21003998"/>
                  <a:ext cx="1192696" cy="107342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1967061" y="21003998"/>
                  <a:ext cx="1192696" cy="1073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7061" y="21003998"/>
                  <a:ext cx="1192696" cy="107342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909836" y="21003998"/>
                  <a:ext cx="1192696" cy="1073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9836" y="21003998"/>
                  <a:ext cx="1192696" cy="10734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3220132" y="18308925"/>
                  <a:ext cx="1192696" cy="1073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0132" y="18308925"/>
                  <a:ext cx="1192696" cy="107342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10610108" y="19382351"/>
              <a:ext cx="2961513" cy="16216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0"/>
            </p:cNvCxnSpPr>
            <p:nvPr/>
          </p:nvCxnSpPr>
          <p:spPr>
            <a:xfrm flipV="1">
              <a:off x="12563409" y="19382351"/>
              <a:ext cx="1176654" cy="162164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3892464" y="19382351"/>
              <a:ext cx="792863" cy="162164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14061931" y="19405892"/>
              <a:ext cx="3792586" cy="16624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10488397" y="22077425"/>
              <a:ext cx="17787" cy="10953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7800460" y="22042374"/>
              <a:ext cx="17787" cy="10953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14685327" y="22077424"/>
              <a:ext cx="17787" cy="10953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12581196" y="22077424"/>
              <a:ext cx="17787" cy="10953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15701996" y="21464336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6081511" y="21464335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6484047" y="21464336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6923375" y="22537761"/>
                  <a:ext cx="1192696" cy="10734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3375" y="22537761"/>
                  <a:ext cx="1192696" cy="107342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3743549" y="22537761"/>
                  <a:ext cx="1192696" cy="10734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3549" y="22537761"/>
                  <a:ext cx="1192696" cy="107342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1686324" y="22537761"/>
                  <a:ext cx="1192696" cy="10734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6324" y="22537761"/>
                  <a:ext cx="1192696" cy="107342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9629099" y="22537761"/>
                  <a:ext cx="1192696" cy="10734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9099" y="22537761"/>
                  <a:ext cx="1192696" cy="107342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/>
                <p:cNvSpPr/>
                <p:nvPr/>
              </p:nvSpPr>
              <p:spPr>
                <a:xfrm>
                  <a:off x="14122306" y="17715851"/>
                  <a:ext cx="5060367" cy="187038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Output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2306" y="17715851"/>
                  <a:ext cx="5060367" cy="18703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739479" y="4074554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</a:t>
            </a:r>
            <a:r>
              <a:rPr lang="en-US" sz="2400" dirty="0" smtClean="0">
                <a:solidFill>
                  <a:srgbClr val="0070C0"/>
                </a:solidFill>
              </a:rPr>
              <a:t>odes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824" y="4992490"/>
            <a:ext cx="119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Streams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824" y="2524471"/>
            <a:ext cx="16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Coordinator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</a:t>
            </a:r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the </a:t>
            </a:r>
            <a:r>
              <a:rPr lang="en-US" dirty="0"/>
              <a:t>A</a:t>
            </a:r>
            <a:r>
              <a:rPr lang="en-US" dirty="0" smtClean="0"/>
              <a:t>verage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4311" y="2177463"/>
            <a:ext cx="3464251" cy="2292635"/>
            <a:chOff x="2277960" y="105033"/>
            <a:chExt cx="8872261" cy="66655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70" y="3144994"/>
              <a:ext cx="640301" cy="935332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8500554" y="1005911"/>
              <a:ext cx="2649667" cy="1891166"/>
            </a:xfrm>
            <a:prstGeom prst="cloudCallou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27527" y="446985"/>
              <a:ext cx="1439958" cy="1200846"/>
              <a:chOff x="2181923" y="903249"/>
              <a:chExt cx="2564779" cy="2304586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233854" y="903249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181923" y="1702419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322956" y="1568605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99210" y="2828693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605669" y="2828693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stCxn id="50" idx="4"/>
                <a:endCxn id="53" idx="0"/>
              </p:cNvCxnSpPr>
              <p:nvPr/>
            </p:nvCxnSpPr>
            <p:spPr>
              <a:xfrm>
                <a:off x="3445727" y="1282391"/>
                <a:ext cx="665356" cy="154630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2967359" y="1892223"/>
                <a:ext cx="1417653" cy="99199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9015698" y="1317857"/>
              <a:ext cx="1439958" cy="1200846"/>
              <a:chOff x="2181923" y="903249"/>
              <a:chExt cx="2564779" cy="230458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233854" y="903249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181923" y="1702419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322956" y="1568605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99210" y="2828693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605669" y="2828693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4" idx="4"/>
                <a:endCxn id="47" idx="1"/>
              </p:cNvCxnSpPr>
              <p:nvPr/>
            </p:nvCxnSpPr>
            <p:spPr>
              <a:xfrm>
                <a:off x="2393796" y="2081561"/>
                <a:ext cx="273929" cy="802656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4" idx="6"/>
                <a:endCxn id="45" idx="2"/>
              </p:cNvCxnSpPr>
              <p:nvPr/>
            </p:nvCxnSpPr>
            <p:spPr>
              <a:xfrm flipV="1">
                <a:off x="2605669" y="1758176"/>
                <a:ext cx="1717287" cy="133814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915189" y="1202477"/>
              <a:ext cx="1439958" cy="1200846"/>
              <a:chOff x="2181923" y="903249"/>
              <a:chExt cx="2564779" cy="230458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233854" y="903249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81923" y="1702419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322956" y="1568605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899210" y="2828693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605669" y="2828693"/>
                <a:ext cx="423746" cy="37914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36" idx="5"/>
                <a:endCxn id="38" idx="1"/>
              </p:cNvCxnSpPr>
              <p:nvPr/>
            </p:nvCxnSpPr>
            <p:spPr>
              <a:xfrm>
                <a:off x="3595544" y="1226867"/>
                <a:ext cx="789468" cy="397262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7" idx="7"/>
                <a:endCxn id="36" idx="3"/>
              </p:cNvCxnSpPr>
              <p:nvPr/>
            </p:nvCxnSpPr>
            <p:spPr>
              <a:xfrm flipV="1">
                <a:off x="2543613" y="1226867"/>
                <a:ext cx="752297" cy="531076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8130098" y="4696000"/>
              <a:ext cx="1734978" cy="1464672"/>
              <a:chOff x="4648608" y="4107134"/>
              <a:chExt cx="2564779" cy="230458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648608" y="4107134"/>
                <a:ext cx="2564779" cy="2304586"/>
                <a:chOff x="2181923" y="903249"/>
                <a:chExt cx="2564779" cy="2304586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33854" y="903249"/>
                  <a:ext cx="423746" cy="379142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181923" y="1702419"/>
                  <a:ext cx="423746" cy="379142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322956" y="1568605"/>
                  <a:ext cx="423746" cy="379142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899210" y="2828693"/>
                  <a:ext cx="423746" cy="379142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605669" y="2828693"/>
                  <a:ext cx="423746" cy="379142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stCxn id="30" idx="4"/>
                  <a:endCxn id="33" idx="1"/>
                </p:cNvCxnSpPr>
                <p:nvPr/>
              </p:nvCxnSpPr>
              <p:spPr>
                <a:xfrm>
                  <a:off x="2393796" y="2081561"/>
                  <a:ext cx="273929" cy="802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0" idx="6"/>
                  <a:endCxn id="31" idx="2"/>
                </p:cNvCxnSpPr>
                <p:nvPr/>
              </p:nvCxnSpPr>
              <p:spPr>
                <a:xfrm flipV="1">
                  <a:off x="2605669" y="1758176"/>
                  <a:ext cx="1717287" cy="133814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/>
              <p:cNvCxnSpPr>
                <a:endCxn id="32" idx="0"/>
              </p:cNvCxnSpPr>
              <p:nvPr/>
            </p:nvCxnSpPr>
            <p:spPr>
              <a:xfrm>
                <a:off x="5912412" y="4482559"/>
                <a:ext cx="665356" cy="155001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33" idx="7"/>
              </p:cNvCxnSpPr>
              <p:nvPr/>
            </p:nvCxnSpPr>
            <p:spPr>
              <a:xfrm flipH="1">
                <a:off x="5434044" y="5095875"/>
                <a:ext cx="1399067" cy="99222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9" idx="5"/>
                <a:endCxn id="31" idx="1"/>
              </p:cNvCxnSpPr>
              <p:nvPr/>
            </p:nvCxnSpPr>
            <p:spPr>
              <a:xfrm>
                <a:off x="6062229" y="4430752"/>
                <a:ext cx="789468" cy="397262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0" idx="7"/>
                <a:endCxn id="29" idx="3"/>
              </p:cNvCxnSpPr>
              <p:nvPr/>
            </p:nvCxnSpPr>
            <p:spPr>
              <a:xfrm flipV="1">
                <a:off x="5010298" y="4430752"/>
                <a:ext cx="752297" cy="531076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708" y="2274715"/>
              <a:ext cx="640301" cy="9353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118" y="2971712"/>
              <a:ext cx="640301" cy="935332"/>
            </a:xfrm>
            <a:prstGeom prst="rect">
              <a:avLst/>
            </a:prstGeom>
          </p:spPr>
        </p:pic>
        <p:sp>
          <p:nvSpPr>
            <p:cNvPr id="15" name="Cloud Callout 14"/>
            <p:cNvSpPr/>
            <p:nvPr/>
          </p:nvSpPr>
          <p:spPr>
            <a:xfrm>
              <a:off x="5394672" y="105033"/>
              <a:ext cx="2735426" cy="1891166"/>
            </a:xfrm>
            <a:prstGeom prst="cloudCallou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loud Callout 15"/>
            <p:cNvSpPr/>
            <p:nvPr/>
          </p:nvSpPr>
          <p:spPr>
            <a:xfrm>
              <a:off x="7810051" y="4413069"/>
              <a:ext cx="2754382" cy="2121591"/>
            </a:xfrm>
            <a:prstGeom prst="cloudCallout">
              <a:avLst>
                <a:gd name="adj1" fmla="val -72005"/>
                <a:gd name="adj2" fmla="val 2155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588" y="5639694"/>
              <a:ext cx="774143" cy="1130844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Cloud Callout 17"/>
            <p:cNvSpPr/>
            <p:nvPr/>
          </p:nvSpPr>
          <p:spPr>
            <a:xfrm>
              <a:off x="2277960" y="940787"/>
              <a:ext cx="2728183" cy="1891166"/>
            </a:xfrm>
            <a:prstGeom prst="cloudCallou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7836151">
              <a:off x="6440271" y="4506635"/>
              <a:ext cx="2556656" cy="3749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4867028">
              <a:off x="5253934" y="4273144"/>
              <a:ext cx="2260388" cy="3749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2093074">
              <a:off x="3022079" y="4437261"/>
              <a:ext cx="3539883" cy="3749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40" idx="6"/>
              <a:endCxn id="39" idx="2"/>
            </p:cNvCxnSpPr>
            <p:nvPr/>
          </p:nvCxnSpPr>
          <p:spPr>
            <a:xfrm>
              <a:off x="3391001" y="2304544"/>
              <a:ext cx="488334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3" idx="6"/>
              <a:endCxn id="32" idx="2"/>
            </p:cNvCxnSpPr>
            <p:nvPr/>
          </p:nvCxnSpPr>
          <p:spPr>
            <a:xfrm>
              <a:off x="8703394" y="6040191"/>
              <a:ext cx="588385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014638" y="2482856"/>
            <a:ext cx="3466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Distributed Histogram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80461" y="4447521"/>
            <a:ext cx="2851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Distributed </a:t>
            </a:r>
            <a:r>
              <a:rPr lang="en-US" sz="2800" b="1" dirty="0" smtClean="0"/>
              <a:t>Graph</a:t>
            </a:r>
            <a:endParaRPr lang="en-US" sz="2800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5007754" y="3061807"/>
            <a:ext cx="3354710" cy="2504341"/>
            <a:chOff x="12426716" y="5252815"/>
            <a:chExt cx="3354710" cy="2504341"/>
          </a:xfrm>
        </p:grpSpPr>
        <p:grpSp>
          <p:nvGrpSpPr>
            <p:cNvPr id="60" name="Group 59"/>
            <p:cNvGrpSpPr/>
            <p:nvPr/>
          </p:nvGrpSpPr>
          <p:grpSpPr>
            <a:xfrm>
              <a:off x="12426716" y="5252815"/>
              <a:ext cx="3354710" cy="2431120"/>
              <a:chOff x="2277960" y="105033"/>
              <a:chExt cx="8872261" cy="642962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277960" y="105033"/>
                <a:ext cx="8872261" cy="6429627"/>
                <a:chOff x="2277960" y="105033"/>
                <a:chExt cx="8872261" cy="6429627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39270" y="3144994"/>
                  <a:ext cx="640301" cy="935332"/>
                </a:xfrm>
                <a:prstGeom prst="rect">
                  <a:avLst/>
                </a:prstGeom>
              </p:spPr>
            </p:pic>
            <p:sp>
              <p:nvSpPr>
                <p:cNvPr id="65" name="Cloud Callout 64"/>
                <p:cNvSpPr/>
                <p:nvPr/>
              </p:nvSpPr>
              <p:spPr>
                <a:xfrm>
                  <a:off x="8500554" y="1005911"/>
                  <a:ext cx="2649667" cy="1891166"/>
                </a:xfrm>
                <a:prstGeom prst="cloudCallou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1708" y="2274715"/>
                  <a:ext cx="640301" cy="935332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4118" y="2971712"/>
                  <a:ext cx="640301" cy="935332"/>
                </a:xfrm>
                <a:prstGeom prst="rect">
                  <a:avLst/>
                </a:prstGeom>
              </p:spPr>
            </p:pic>
            <p:sp>
              <p:nvSpPr>
                <p:cNvPr id="68" name="Cloud Callout 67"/>
                <p:cNvSpPr/>
                <p:nvPr/>
              </p:nvSpPr>
              <p:spPr>
                <a:xfrm>
                  <a:off x="5394672" y="105033"/>
                  <a:ext cx="2735426" cy="1891166"/>
                </a:xfrm>
                <a:prstGeom prst="cloudCallou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Cloud Callout 68"/>
                <p:cNvSpPr/>
                <p:nvPr/>
              </p:nvSpPr>
              <p:spPr>
                <a:xfrm>
                  <a:off x="7810051" y="4413069"/>
                  <a:ext cx="2754382" cy="2121591"/>
                </a:xfrm>
                <a:prstGeom prst="cloudCallout">
                  <a:avLst>
                    <a:gd name="adj1" fmla="val -72005"/>
                    <a:gd name="adj2" fmla="val 21556"/>
                  </a:avLst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Cloud Callout 69"/>
                <p:cNvSpPr/>
                <p:nvPr/>
              </p:nvSpPr>
              <p:spPr>
                <a:xfrm>
                  <a:off x="2277960" y="940787"/>
                  <a:ext cx="2728183" cy="1891166"/>
                </a:xfrm>
                <a:prstGeom prst="cloudCallou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ight Arrow 70"/>
                <p:cNvSpPr/>
                <p:nvPr/>
              </p:nvSpPr>
              <p:spPr>
                <a:xfrm rot="7836151">
                  <a:off x="6440271" y="4506635"/>
                  <a:ext cx="2556656" cy="37495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ight Arrow 71"/>
                <p:cNvSpPr/>
                <p:nvPr/>
              </p:nvSpPr>
              <p:spPr>
                <a:xfrm rot="4867028">
                  <a:off x="5253934" y="4273144"/>
                  <a:ext cx="2260388" cy="37495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ight Arrow 72"/>
                <p:cNvSpPr/>
                <p:nvPr/>
              </p:nvSpPr>
              <p:spPr>
                <a:xfrm rot="2093074">
                  <a:off x="3022079" y="4437261"/>
                  <a:ext cx="3539883" cy="37495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8838" y="224832"/>
                <a:ext cx="8498561" cy="5925826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5" y="7368196"/>
              <a:ext cx="302271" cy="3889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418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Function </a:t>
            </a:r>
            <a:r>
              <a:rPr lang="en-US" dirty="0"/>
              <a:t>A</a:t>
            </a:r>
            <a:r>
              <a:rPr lang="en-US" dirty="0" smtClean="0"/>
              <a:t>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Approximate a function over distributed streams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Tradeoff accuracy for efficiency</a:t>
            </a:r>
          </a:p>
          <a:p>
            <a:pPr marL="201168" lvl="1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Early </a:t>
            </a:r>
            <a:r>
              <a:rPr lang="en-US" sz="2400" dirty="0" smtClean="0"/>
              <a:t>work </a:t>
            </a:r>
            <a:r>
              <a:rPr lang="en-US" sz="2400" dirty="0" smtClean="0"/>
              <a:t>contains </a:t>
            </a:r>
            <a:r>
              <a:rPr lang="en-US" sz="2400" b="1" dirty="0" smtClean="0"/>
              <a:t>special-purpose</a:t>
            </a:r>
            <a:r>
              <a:rPr lang="en-US" sz="2400" dirty="0" smtClean="0"/>
              <a:t> </a:t>
            </a:r>
            <a:r>
              <a:rPr lang="en-US" sz="2400" dirty="0" smtClean="0"/>
              <a:t>algorithms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Sampling, sketching, local constraints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marL="201168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Geometric monitoring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</a:t>
            </a:r>
            <a:r>
              <a:rPr lang="en-US" sz="2000" dirty="0" smtClean="0"/>
              <a:t>eneral approach - can </a:t>
            </a:r>
            <a:r>
              <a:rPr lang="en-US" sz="2000" dirty="0" smtClean="0"/>
              <a:t>track </a:t>
            </a:r>
            <a:r>
              <a:rPr lang="en-US" sz="2000" b="1" dirty="0"/>
              <a:t>any</a:t>
            </a:r>
            <a:r>
              <a:rPr lang="en-US" sz="2000" dirty="0"/>
              <a:t> </a:t>
            </a:r>
            <a:r>
              <a:rPr lang="en-US" sz="2000" dirty="0" smtClean="0"/>
              <a:t>function </a:t>
            </a:r>
            <a:r>
              <a:rPr lang="en-US" sz="2000" dirty="0"/>
              <a:t>of the </a:t>
            </a:r>
            <a:r>
              <a:rPr lang="en-US" sz="2000" dirty="0" smtClean="0"/>
              <a:t>average of streams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Geometric Monitoring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</a:t>
                </a:r>
                <a:r>
                  <a:rPr lang="en-US" sz="2400" i="1" dirty="0" smtClean="0"/>
                  <a:t>Admissible </a:t>
                </a:r>
                <a:r>
                  <a:rPr lang="en-US" sz="2400" i="1" dirty="0"/>
                  <a:t>region</a:t>
                </a:r>
                <a:r>
                  <a:rPr lang="en-US" sz="2400" i="1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Safe zone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i="1" dirty="0"/>
                  <a:t>convex </a:t>
                </a:r>
                <a:r>
                  <a:rPr lang="en-US" sz="2400" dirty="0"/>
                  <a:t>subset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</a:t>
                </a:r>
                <a:r>
                  <a:rPr lang="en-US" sz="2400" dirty="0" smtClean="0"/>
                  <a:t>Convexity: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silent </a:t>
                </a:r>
                <a:r>
                  <a:rPr lang="en-US" sz="2400" dirty="0"/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44967" y="3310759"/>
            <a:ext cx="3853666" cy="2993381"/>
            <a:chOff x="17520164" y="16398553"/>
            <a:chExt cx="9137948" cy="7616960"/>
          </a:xfrm>
        </p:grpSpPr>
        <p:grpSp>
          <p:nvGrpSpPr>
            <p:cNvPr id="9" name="Group 8"/>
            <p:cNvGrpSpPr/>
            <p:nvPr/>
          </p:nvGrpSpPr>
          <p:grpSpPr>
            <a:xfrm>
              <a:off x="17520164" y="16398553"/>
              <a:ext cx="9137948" cy="7616960"/>
              <a:chOff x="18211214" y="16830673"/>
              <a:chExt cx="9137948" cy="761696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9429401" y="18528687"/>
                <a:ext cx="4385217" cy="4259034"/>
              </a:xfrm>
              <a:custGeom>
                <a:avLst/>
                <a:gdLst>
                  <a:gd name="connsiteX0" fmla="*/ 11799 w 4305491"/>
                  <a:gd name="connsiteY0" fmla="*/ 1797598 h 4259033"/>
                  <a:gd name="connsiteX1" fmla="*/ 754749 w 4305491"/>
                  <a:gd name="connsiteY1" fmla="*/ 159298 h 4259033"/>
                  <a:gd name="connsiteX2" fmla="*/ 2735949 w 4305491"/>
                  <a:gd name="connsiteY2" fmla="*/ 235498 h 4259033"/>
                  <a:gd name="connsiteX3" fmla="*/ 4164699 w 4305491"/>
                  <a:gd name="connsiteY3" fmla="*/ 1683298 h 4259033"/>
                  <a:gd name="connsiteX4" fmla="*/ 4069449 w 4305491"/>
                  <a:gd name="connsiteY4" fmla="*/ 3702598 h 4259033"/>
                  <a:gd name="connsiteX5" fmla="*/ 2545449 w 4305491"/>
                  <a:gd name="connsiteY5" fmla="*/ 4255048 h 4259033"/>
                  <a:gd name="connsiteX6" fmla="*/ 468999 w 4305491"/>
                  <a:gd name="connsiteY6" fmla="*/ 3512098 h 4259033"/>
                  <a:gd name="connsiteX7" fmla="*/ 11799 w 4305491"/>
                  <a:gd name="connsiteY7" fmla="*/ 1797598 h 42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5491" h="4259033">
                    <a:moveTo>
                      <a:pt x="11799" y="1797598"/>
                    </a:moveTo>
                    <a:cubicBezTo>
                      <a:pt x="59424" y="1238798"/>
                      <a:pt x="300724" y="419648"/>
                      <a:pt x="754749" y="159298"/>
                    </a:cubicBezTo>
                    <a:cubicBezTo>
                      <a:pt x="1208774" y="-101052"/>
                      <a:pt x="2167624" y="-18502"/>
                      <a:pt x="2735949" y="235498"/>
                    </a:cubicBezTo>
                    <a:cubicBezTo>
                      <a:pt x="3304274" y="489498"/>
                      <a:pt x="3942449" y="1105448"/>
                      <a:pt x="4164699" y="1683298"/>
                    </a:cubicBezTo>
                    <a:cubicBezTo>
                      <a:pt x="4386949" y="2261148"/>
                      <a:pt x="4339324" y="3273973"/>
                      <a:pt x="4069449" y="3702598"/>
                    </a:cubicBezTo>
                    <a:cubicBezTo>
                      <a:pt x="3799574" y="4131223"/>
                      <a:pt x="3145524" y="4286798"/>
                      <a:pt x="2545449" y="4255048"/>
                    </a:cubicBezTo>
                    <a:cubicBezTo>
                      <a:pt x="1945374" y="4223298"/>
                      <a:pt x="888099" y="3921673"/>
                      <a:pt x="468999" y="3512098"/>
                    </a:cubicBezTo>
                    <a:cubicBezTo>
                      <a:pt x="49899" y="3102523"/>
                      <a:pt x="-35826" y="2356398"/>
                      <a:pt x="11799" y="1797598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8211214" y="16830673"/>
                <a:ext cx="9137948" cy="7616960"/>
              </a:xfrm>
              <a:custGeom>
                <a:avLst/>
                <a:gdLst>
                  <a:gd name="connsiteX0" fmla="*/ 3753438 w 9137947"/>
                  <a:gd name="connsiteY0" fmla="*/ 7419976 h 7616961"/>
                  <a:gd name="connsiteX1" fmla="*/ 76788 w 9137947"/>
                  <a:gd name="connsiteY1" fmla="*/ 3762376 h 7616961"/>
                  <a:gd name="connsiteX2" fmla="*/ 1334088 w 9137947"/>
                  <a:gd name="connsiteY2" fmla="*/ 695326 h 7616961"/>
                  <a:gd name="connsiteX3" fmla="*/ 2248488 w 9137947"/>
                  <a:gd name="connsiteY3" fmla="*/ 1704976 h 7616961"/>
                  <a:gd name="connsiteX4" fmla="*/ 4172538 w 9137947"/>
                  <a:gd name="connsiteY4" fmla="*/ 180976 h 7616961"/>
                  <a:gd name="connsiteX5" fmla="*/ 5067888 w 9137947"/>
                  <a:gd name="connsiteY5" fmla="*/ 1095376 h 7616961"/>
                  <a:gd name="connsiteX6" fmla="*/ 7144338 w 9137947"/>
                  <a:gd name="connsiteY6" fmla="*/ 9526 h 7616961"/>
                  <a:gd name="connsiteX7" fmla="*/ 9125538 w 9137947"/>
                  <a:gd name="connsiteY7" fmla="*/ 1857376 h 7616961"/>
                  <a:gd name="connsiteX8" fmla="*/ 7944438 w 9137947"/>
                  <a:gd name="connsiteY8" fmla="*/ 5438776 h 7616961"/>
                  <a:gd name="connsiteX9" fmla="*/ 7106238 w 9137947"/>
                  <a:gd name="connsiteY9" fmla="*/ 4962526 h 7616961"/>
                  <a:gd name="connsiteX10" fmla="*/ 5525088 w 9137947"/>
                  <a:gd name="connsiteY10" fmla="*/ 6543676 h 7616961"/>
                  <a:gd name="connsiteX11" fmla="*/ 4458288 w 9137947"/>
                  <a:gd name="connsiteY11" fmla="*/ 5934076 h 7616961"/>
                  <a:gd name="connsiteX12" fmla="*/ 4610688 w 9137947"/>
                  <a:gd name="connsiteY12" fmla="*/ 7000876 h 7616961"/>
                  <a:gd name="connsiteX13" fmla="*/ 3753438 w 9137947"/>
                  <a:gd name="connsiteY13" fmla="*/ 7419976 h 76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37947" h="7616961">
                    <a:moveTo>
                      <a:pt x="3753438" y="7419976"/>
                    </a:moveTo>
                    <a:cubicBezTo>
                      <a:pt x="2997788" y="6880226"/>
                      <a:pt x="480013" y="4883151"/>
                      <a:pt x="76788" y="3762376"/>
                    </a:cubicBezTo>
                    <a:cubicBezTo>
                      <a:pt x="-326437" y="2641601"/>
                      <a:pt x="972138" y="1038226"/>
                      <a:pt x="1334088" y="695326"/>
                    </a:cubicBezTo>
                    <a:cubicBezTo>
                      <a:pt x="1696038" y="352426"/>
                      <a:pt x="1775413" y="1790701"/>
                      <a:pt x="2248488" y="1704976"/>
                    </a:cubicBezTo>
                    <a:cubicBezTo>
                      <a:pt x="2721563" y="1619251"/>
                      <a:pt x="3702638" y="282576"/>
                      <a:pt x="4172538" y="180976"/>
                    </a:cubicBezTo>
                    <a:cubicBezTo>
                      <a:pt x="4642438" y="79376"/>
                      <a:pt x="4572588" y="1123951"/>
                      <a:pt x="5067888" y="1095376"/>
                    </a:cubicBezTo>
                    <a:cubicBezTo>
                      <a:pt x="5563188" y="1066801"/>
                      <a:pt x="6468063" y="-117474"/>
                      <a:pt x="7144338" y="9526"/>
                    </a:cubicBezTo>
                    <a:cubicBezTo>
                      <a:pt x="7820613" y="136526"/>
                      <a:pt x="8992188" y="952501"/>
                      <a:pt x="9125538" y="1857376"/>
                    </a:cubicBezTo>
                    <a:cubicBezTo>
                      <a:pt x="9258888" y="2762251"/>
                      <a:pt x="8280988" y="4921251"/>
                      <a:pt x="7944438" y="5438776"/>
                    </a:cubicBezTo>
                    <a:cubicBezTo>
                      <a:pt x="7607888" y="5956301"/>
                      <a:pt x="7509463" y="4778376"/>
                      <a:pt x="7106238" y="4962526"/>
                    </a:cubicBezTo>
                    <a:cubicBezTo>
                      <a:pt x="6703013" y="5146676"/>
                      <a:pt x="5966413" y="6381751"/>
                      <a:pt x="5525088" y="6543676"/>
                    </a:cubicBezTo>
                    <a:cubicBezTo>
                      <a:pt x="5083763" y="6705601"/>
                      <a:pt x="4610688" y="5857876"/>
                      <a:pt x="4458288" y="5934076"/>
                    </a:cubicBezTo>
                    <a:cubicBezTo>
                      <a:pt x="4305888" y="6010276"/>
                      <a:pt x="4728163" y="6756401"/>
                      <a:pt x="4610688" y="7000876"/>
                    </a:cubicBezTo>
                    <a:cubicBezTo>
                      <a:pt x="4493213" y="7245351"/>
                      <a:pt x="4509088" y="7959726"/>
                      <a:pt x="3753438" y="7419976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0437924" y="18815668"/>
                    <a:ext cx="1286640" cy="12189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37924" y="18815668"/>
                    <a:ext cx="1286640" cy="12189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22138020" y="18192684"/>
                    <a:ext cx="5060998" cy="5535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38020" y="18192684"/>
                    <a:ext cx="5060998" cy="5535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5000" b="-7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9236407" y="19722457"/>
                  <a:ext cx="843252" cy="7706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6407" y="19722457"/>
                  <a:ext cx="843252" cy="7706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9672" b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1655667" y="18811148"/>
                  <a:ext cx="843252" cy="7706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55667" y="18811148"/>
                  <a:ext cx="843252" cy="7706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311" b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1277398" y="21353669"/>
                  <a:ext cx="843251" cy="7706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7398" y="21353669"/>
                  <a:ext cx="843251" cy="770646"/>
                </a:xfrm>
                <a:prstGeom prst="rect">
                  <a:avLst/>
                </a:prstGeom>
                <a:blipFill>
                  <a:blip r:embed="rId9"/>
                  <a:stretch>
                    <a:fillRect l="-32075" r="-5660" b="-3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lowchart: Connector 12"/>
            <p:cNvSpPr/>
            <p:nvPr/>
          </p:nvSpPr>
          <p:spPr>
            <a:xfrm>
              <a:off x="19973340" y="20191994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21665588" y="19574621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20949293" y="21520222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0980725" y="20454588"/>
              <a:ext cx="168443" cy="14437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927327" y="20132358"/>
                  <a:ext cx="2399070" cy="7706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400" dirty="0" smtClean="0"/>
                    <a:t>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7327" y="20132358"/>
                  <a:ext cx="2399070" cy="770646"/>
                </a:xfrm>
                <a:prstGeom prst="rect">
                  <a:avLst/>
                </a:prstGeom>
                <a:blipFill>
                  <a:blip r:embed="rId10"/>
                  <a:stretch>
                    <a:fillRect t="-93333" r="-16340" b="-1044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99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racking a </a:t>
            </a:r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F</a:t>
            </a:r>
            <a:r>
              <a:rPr lang="en-US" dirty="0" smtClean="0"/>
              <a:t>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5942" y="1845733"/>
                <a:ext cx="7543801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Poll nodes and compute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at 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=0)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As long as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0" dirty="0" smtClean="0"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endParaRPr lang="en-US" sz="2400" i="0" dirty="0" smtClean="0">
                  <a:latin typeface="+mj-lt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Do </a:t>
                </a:r>
                <a:r>
                  <a:rPr lang="en-US" sz="2400" dirty="0" smtClean="0"/>
                  <a:t>nothing</a:t>
                </a: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Restart algorithm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942" y="1845733"/>
                <a:ext cx="7543801" cy="4023360"/>
              </a:xfrm>
              <a:blipFill>
                <a:blip r:embed="rId2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One for All and All for One: Simultaneous Approximation of Multiple Functions over Distributed Streams - DEBS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706272" y="3640633"/>
            <a:ext cx="3485766" cy="1976758"/>
            <a:chOff x="3264838" y="3577571"/>
            <a:chExt cx="3485766" cy="1976758"/>
          </a:xfrm>
        </p:grpSpPr>
        <p:sp>
          <p:nvSpPr>
            <p:cNvPr id="6" name="TextBox 5"/>
            <p:cNvSpPr txBox="1"/>
            <p:nvPr/>
          </p:nvSpPr>
          <p:spPr>
            <a:xfrm>
              <a:off x="4013541" y="4723332"/>
              <a:ext cx="2737063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Two threshold crossing problems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264838" y="3577571"/>
              <a:ext cx="1706061" cy="11457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810318" y="3577571"/>
              <a:ext cx="314004" cy="11457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rved Right Arrow 14"/>
          <p:cNvSpPr/>
          <p:nvPr/>
        </p:nvSpPr>
        <p:spPr>
          <a:xfrm flipV="1">
            <a:off x="92054" y="1845732"/>
            <a:ext cx="981906" cy="25237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9735</TotalTime>
  <Words>1713</Words>
  <Application>Microsoft Office PowerPoint</Application>
  <PresentationFormat>On-screen Show (4:3)</PresentationFormat>
  <Paragraphs>302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Rod</vt:lpstr>
      <vt:lpstr>Times New Roman</vt:lpstr>
      <vt:lpstr>Wingdings</vt:lpstr>
      <vt:lpstr>Retrospect</vt:lpstr>
      <vt:lpstr>One for All and All for One  Simultaneous Approximation of Multiple Functions over Distributed Streams</vt:lpstr>
      <vt:lpstr>Distributed Stream Processing</vt:lpstr>
      <vt:lpstr>Distributed Stream Processing</vt:lpstr>
      <vt:lpstr>Distributed Stream Processing</vt:lpstr>
      <vt:lpstr>Distributed Model</vt:lpstr>
      <vt:lpstr>Function Over the Average</vt:lpstr>
      <vt:lpstr>Single Function Approximation</vt:lpstr>
      <vt:lpstr>Geometric Monitoring</vt:lpstr>
      <vt:lpstr>Tracking a Single Function</vt:lpstr>
      <vt:lpstr>Tracking Multiple Functions</vt:lpstr>
      <vt:lpstr>Multiple Functions with GM</vt:lpstr>
      <vt:lpstr>Common Admissible Region</vt:lpstr>
      <vt:lpstr>Common Admissible Region</vt:lpstr>
      <vt:lpstr>Safe Zones</vt:lpstr>
      <vt:lpstr>Common Safe Zone - CSZ</vt:lpstr>
      <vt:lpstr>Evaluation Methodology</vt:lpstr>
      <vt:lpstr>Tracking PCA Scores</vt:lpstr>
      <vt:lpstr>Comm. Cost for PCA Scores</vt:lpstr>
      <vt:lpstr>Tracking Regression and Condition Number</vt:lpstr>
      <vt:lpstr>Regression and Condition Number Communication Costs</vt:lpstr>
      <vt:lpstr>Scalability</vt:lpstr>
      <vt:lpstr>One for All and All for One</vt:lpstr>
      <vt:lpstr>Thank you! Questions</vt:lpstr>
      <vt:lpstr>Function Correlations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Distributed Streams using Convex Decompositions</dc:title>
  <dc:creator>Lazerson Arnon</dc:creator>
  <cp:lastModifiedBy>Arnon Lazerson</cp:lastModifiedBy>
  <cp:revision>173</cp:revision>
  <dcterms:created xsi:type="dcterms:W3CDTF">2015-08-09T06:53:22Z</dcterms:created>
  <dcterms:modified xsi:type="dcterms:W3CDTF">2017-06-23T10:58:05Z</dcterms:modified>
</cp:coreProperties>
</file>